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6" r:id="rId4"/>
    <p:sldId id="268" r:id="rId5"/>
    <p:sldId id="356" r:id="rId6"/>
    <p:sldId id="317" r:id="rId7"/>
    <p:sldId id="353" r:id="rId8"/>
    <p:sldId id="318" r:id="rId9"/>
    <p:sldId id="357" r:id="rId10"/>
    <p:sldId id="319" r:id="rId11"/>
    <p:sldId id="320" r:id="rId12"/>
    <p:sldId id="358" r:id="rId13"/>
    <p:sldId id="321" r:id="rId14"/>
    <p:sldId id="322" r:id="rId15"/>
    <p:sldId id="323" r:id="rId16"/>
    <p:sldId id="324" r:id="rId17"/>
    <p:sldId id="325" r:id="rId18"/>
    <p:sldId id="326" r:id="rId19"/>
    <p:sldId id="327" r:id="rId20"/>
    <p:sldId id="329" r:id="rId21"/>
    <p:sldId id="330" r:id="rId22"/>
    <p:sldId id="348" r:id="rId23"/>
    <p:sldId id="349" r:id="rId24"/>
    <p:sldId id="333" r:id="rId25"/>
    <p:sldId id="337" r:id="rId26"/>
    <p:sldId id="352" r:id="rId27"/>
    <p:sldId id="359" r:id="rId28"/>
    <p:sldId id="341" r:id="rId29"/>
    <p:sldId id="342" r:id="rId30"/>
    <p:sldId id="354" r:id="rId31"/>
    <p:sldId id="343" r:id="rId32"/>
    <p:sldId id="344" r:id="rId33"/>
    <p:sldId id="345" r:id="rId34"/>
    <p:sldId id="346" r:id="rId35"/>
    <p:sldId id="350" r:id="rId36"/>
    <p:sldId id="347" r:id="rId37"/>
    <p:sldId id="351" r:id="rId38"/>
    <p:sldId id="316" r:id="rId39"/>
  </p:sldIdLst>
  <p:sldSz cx="12192000" cy="6858000"/>
  <p:notesSz cx="10021888" cy="6889750"/>
  <p:defaultTextStyle>
    <a:defPPr>
      <a:defRPr lang="th-TH"/>
    </a:defPPr>
    <a:lvl1pPr marL="0" algn="l" defTabSz="914400" rtl="0" eaLnBrk="1" latinLnBrk="0" hangingPunct="1">
      <a:defRPr sz="2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2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2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2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2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FFCC00"/>
    <a:srgbClr val="FD6784"/>
    <a:srgbClr val="FEA4B5"/>
    <a:srgbClr val="FFEFF2"/>
    <a:srgbClr val="FBEC21"/>
    <a:srgbClr val="A46727"/>
    <a:srgbClr val="008000"/>
    <a:srgbClr val="FC44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สไตล์สีปานกลาง 2 - เน้น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สไตล์สีปานกลาง 2 - เน้น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16D9F66E-5EB9-4882-86FB-DCBF35E3C3E4}" styleName="สไตล์สีปานกลาง 4 - เน้น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C4B1156A-380E-4F78-BDF5-A606A8083BF9}" styleName="สไตล์สีปานกลาง 4 - เน้น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7DF18680-E054-41AD-8BC1-D1AEF772440D}" styleName="สไตล์สีปานกลาง 2 - เน้น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ไม่มีสไตล์ ไม่มีเส้นตาราง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D03447BB-5D67-496B-8E87-E561075AD55C}" styleName="สไตล์สีเข้ม 1 - เน้น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D7B26C5-4107-4FEC-AEDC-1716B250A1EF}" styleName="สไตล์สีอ่อน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สไตล์สีอ่อน 1 - เน้น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สไตล์สีอ่อน 1 - เน้น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8D230F3-CF80-4859-8CE7-A43EE81993B5}" styleName="สไตล์สีอ่อน 1 - เน้น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72833802-FEF1-4C79-8D5D-14CF1EAF98D9}" styleName="สไตล์สีอ่อน 2 - เน้น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5A111915-BE36-4E01-A7E5-04B1672EAD32}" styleName="สไตล์สีอ่อน 2 - เน้น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F2DE63D5-997A-4646-A377-4702673A728D}" styleName="สไตล์สีอ่อน 2 - เน้น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0660B408-B3CF-4A94-85FC-2B1E0A45F4A2}" styleName="สไตล์สีเข้ม 2 - เน้น 1/เน้น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69CF1AB2-1976-4502-BF36-3FF5EA218861}" styleName="สไตล์สีปานกลาง 4 - เน้น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912C8C85-51F0-491E-9774-3900AFEF0FD7}" styleName="สไตล์สีอ่อน 2 - เน้น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8B1032C-EA38-4F05-BA0D-38AFFFC7BED3}" styleName="สไตล์สีอ่อน 3 - เน้น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46F890A9-2807-4EBB-B81D-B2AA78EC7F39}" styleName="สไตล์สีเข้ม 2 - เน้น 5/เน้น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8799B23B-EC83-4686-B30A-512413B5E67A}" styleName="สไตล์สีอ่อน 3 - เน้น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5758FB7-9AC5-4552-8A53-C91805E547FA}" styleName="สไตล์ธีม 1 - เน้น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125E5076-3810-47DD-B79F-674D7AD40C01}" styleName="สไตล์สีเข้ม 1 - เน้น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0A1B5D5-9B99-4C35-A422-299274C87663}" styleName="สไตล์สีปานกลาง 1 - เน้น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สไตล์สีปานกลาง 1 - เน้น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สไตล์สีปานกลาง 1 - เน้น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FECB4D8-DB02-4DC6-A0A2-4F2EBAE1DC90}" styleName="สไตล์สีปานกลาง 1 - เน้น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50" autoAdjust="0"/>
    <p:restoredTop sz="93447" autoAdjust="0"/>
  </p:normalViewPr>
  <p:slideViewPr>
    <p:cSldViewPr snapToGrid="0">
      <p:cViewPr varScale="1">
        <p:scale>
          <a:sx n="79" d="100"/>
          <a:sy n="79" d="100"/>
        </p:scale>
        <p:origin x="9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สไลด์ชื่อเรื่อ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0F87A5EE-A388-5EC8-7BAF-433A0E220D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</a:p>
        </p:txBody>
      </p:sp>
      <p:sp>
        <p:nvSpPr>
          <p:cNvPr id="3" name="ชื่อเรื่องรอง 2">
            <a:extLst>
              <a:ext uri="{FF2B5EF4-FFF2-40B4-BE49-F238E27FC236}">
                <a16:creationId xmlns:a16="http://schemas.microsoft.com/office/drawing/2014/main" id="{0F95B9A1-150C-8F69-254F-5A2FED1221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th-TH"/>
              <a:t>คลิกเพื่อแก้ไขสไตล์ชื่อเรื่องรองต้นแบบ</a:t>
            </a:r>
          </a:p>
        </p:txBody>
      </p:sp>
      <p:sp>
        <p:nvSpPr>
          <p:cNvPr id="4" name="ตัวแทนวันที่ 3">
            <a:extLst>
              <a:ext uri="{FF2B5EF4-FFF2-40B4-BE49-F238E27FC236}">
                <a16:creationId xmlns:a16="http://schemas.microsoft.com/office/drawing/2014/main" id="{06E8D8A3-38AE-AF6B-0761-3737A0217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2A12-DD5A-4429-B75A-4A397D17B214}" type="datetimeFigureOut">
              <a:rPr lang="th-TH" smtClean="0"/>
              <a:t>04/07/66</a:t>
            </a:fld>
            <a:endParaRPr lang="th-TH"/>
          </a:p>
        </p:txBody>
      </p:sp>
      <p:sp>
        <p:nvSpPr>
          <p:cNvPr id="5" name="ตัวแทนท้ายกระดาษ 4">
            <a:extLst>
              <a:ext uri="{FF2B5EF4-FFF2-40B4-BE49-F238E27FC236}">
                <a16:creationId xmlns:a16="http://schemas.microsoft.com/office/drawing/2014/main" id="{D3C4A7A1-76D8-9AE8-726B-1EF33AEDC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ตัวแทนหมายเลขสไลด์ 5">
            <a:extLst>
              <a:ext uri="{FF2B5EF4-FFF2-40B4-BE49-F238E27FC236}">
                <a16:creationId xmlns:a16="http://schemas.microsoft.com/office/drawing/2014/main" id="{92C5BE60-B88F-A3CC-98FB-BDED28E07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71382-7506-445E-8CEB-5C6AC556FBCC}" type="slidenum">
              <a:rPr lang="th-TH" smtClean="0"/>
              <a:t>‹#›</a:t>
            </a:fld>
            <a:endParaRPr lang="th-TH"/>
          </a:p>
        </p:txBody>
      </p: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6304698D-62E3-CB3D-E075-915495E0CB6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324" y="695168"/>
            <a:ext cx="10884111" cy="5875360"/>
          </a:xfrm>
          <a:prstGeom prst="rect">
            <a:avLst/>
          </a:prstGeom>
        </p:spPr>
      </p:pic>
      <p:pic>
        <p:nvPicPr>
          <p:cNvPr id="8" name="รูปภาพ 7">
            <a:extLst>
              <a:ext uri="{FF2B5EF4-FFF2-40B4-BE49-F238E27FC236}">
                <a16:creationId xmlns:a16="http://schemas.microsoft.com/office/drawing/2014/main" id="{1495A351-4473-9FD1-853A-AEC2074B97B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5529236"/>
            <a:ext cx="12192000" cy="1328764"/>
          </a:xfrm>
          <a:prstGeom prst="rect">
            <a:avLst/>
          </a:prstGeom>
        </p:spPr>
      </p:pic>
      <p:pic>
        <p:nvPicPr>
          <p:cNvPr id="9" name="รูปภาพ 8">
            <a:extLst>
              <a:ext uri="{FF2B5EF4-FFF2-40B4-BE49-F238E27FC236}">
                <a16:creationId xmlns:a16="http://schemas.microsoft.com/office/drawing/2014/main" id="{80D7B83F-167D-54B9-559D-F7C6BD07B1A5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746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ชื่อเรื่องและเนื้อหา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604D2BF2-6729-C6C6-7923-3767A2688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271F9E55-BF9F-BA17-B1AC-2562B1E322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</a:p>
        </p:txBody>
      </p:sp>
      <p:sp>
        <p:nvSpPr>
          <p:cNvPr id="4" name="ตัวแทนวันที่ 3">
            <a:extLst>
              <a:ext uri="{FF2B5EF4-FFF2-40B4-BE49-F238E27FC236}">
                <a16:creationId xmlns:a16="http://schemas.microsoft.com/office/drawing/2014/main" id="{5AB71C9E-A103-3A59-E942-08A1E2B76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2A12-DD5A-4429-B75A-4A397D17B214}" type="datetimeFigureOut">
              <a:rPr lang="th-TH" smtClean="0"/>
              <a:t>04/07/66</a:t>
            </a:fld>
            <a:endParaRPr lang="th-TH"/>
          </a:p>
        </p:txBody>
      </p:sp>
      <p:sp>
        <p:nvSpPr>
          <p:cNvPr id="5" name="ตัวแทนท้ายกระดาษ 4">
            <a:extLst>
              <a:ext uri="{FF2B5EF4-FFF2-40B4-BE49-F238E27FC236}">
                <a16:creationId xmlns:a16="http://schemas.microsoft.com/office/drawing/2014/main" id="{DF0D0BE2-AF76-C3FB-B0A8-01B76EF2B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ตัวแทนหมายเลขสไลด์ 5">
            <a:extLst>
              <a:ext uri="{FF2B5EF4-FFF2-40B4-BE49-F238E27FC236}">
                <a16:creationId xmlns:a16="http://schemas.microsoft.com/office/drawing/2014/main" id="{7CA40594-1F91-B504-608F-EC0E3B75D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71382-7506-445E-8CEB-5C6AC556FBC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080144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ส่วนหัวของส่ว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0A8AC2A2-78C1-5AE1-8456-E5309DA33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</a:p>
        </p:txBody>
      </p:sp>
      <p:sp>
        <p:nvSpPr>
          <p:cNvPr id="3" name="ตัวแทนข้อความ 2">
            <a:extLst>
              <a:ext uri="{FF2B5EF4-FFF2-40B4-BE49-F238E27FC236}">
                <a16:creationId xmlns:a16="http://schemas.microsoft.com/office/drawing/2014/main" id="{ED89F74D-3B50-78B9-7E72-D31CC96C02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4" name="ตัวแทนวันที่ 3">
            <a:extLst>
              <a:ext uri="{FF2B5EF4-FFF2-40B4-BE49-F238E27FC236}">
                <a16:creationId xmlns:a16="http://schemas.microsoft.com/office/drawing/2014/main" id="{0BED891B-DBCC-86A1-729B-303B1C389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2A12-DD5A-4429-B75A-4A397D17B214}" type="datetimeFigureOut">
              <a:rPr lang="th-TH" smtClean="0"/>
              <a:t>04/07/66</a:t>
            </a:fld>
            <a:endParaRPr lang="th-TH"/>
          </a:p>
        </p:txBody>
      </p:sp>
      <p:sp>
        <p:nvSpPr>
          <p:cNvPr id="5" name="ตัวแทนท้ายกระดาษ 4">
            <a:extLst>
              <a:ext uri="{FF2B5EF4-FFF2-40B4-BE49-F238E27FC236}">
                <a16:creationId xmlns:a16="http://schemas.microsoft.com/office/drawing/2014/main" id="{A010B482-E37C-E348-BBD1-AD45DB294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ตัวแทนหมายเลขสไลด์ 5">
            <a:extLst>
              <a:ext uri="{FF2B5EF4-FFF2-40B4-BE49-F238E27FC236}">
                <a16:creationId xmlns:a16="http://schemas.microsoft.com/office/drawing/2014/main" id="{6EDD1111-38DD-78C6-BFF1-EFA85E886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71382-7506-445E-8CEB-5C6AC556FBC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546858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เนื้อหา 2 ส่ว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46F2B994-BE61-0F59-8D98-FA6C5B1D8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D1C9EEC9-0CD0-0233-37EC-E6B0DB12E6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</a:p>
        </p:txBody>
      </p:sp>
      <p:sp>
        <p:nvSpPr>
          <p:cNvPr id="4" name="ตัวแทนเนื้อหา 3">
            <a:extLst>
              <a:ext uri="{FF2B5EF4-FFF2-40B4-BE49-F238E27FC236}">
                <a16:creationId xmlns:a16="http://schemas.microsoft.com/office/drawing/2014/main" id="{166A4215-A1D0-DD8C-8B43-99C4E48A40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</a:p>
        </p:txBody>
      </p:sp>
      <p:sp>
        <p:nvSpPr>
          <p:cNvPr id="5" name="ตัวแทนวันที่ 4">
            <a:extLst>
              <a:ext uri="{FF2B5EF4-FFF2-40B4-BE49-F238E27FC236}">
                <a16:creationId xmlns:a16="http://schemas.microsoft.com/office/drawing/2014/main" id="{2538BA4C-5529-1D9D-B350-F241537B8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2A12-DD5A-4429-B75A-4A397D17B214}" type="datetimeFigureOut">
              <a:rPr lang="th-TH" smtClean="0"/>
              <a:t>04/07/66</a:t>
            </a:fld>
            <a:endParaRPr lang="th-TH"/>
          </a:p>
        </p:txBody>
      </p:sp>
      <p:sp>
        <p:nvSpPr>
          <p:cNvPr id="6" name="ตัวแทนท้ายกระดาษ 5">
            <a:extLst>
              <a:ext uri="{FF2B5EF4-FFF2-40B4-BE49-F238E27FC236}">
                <a16:creationId xmlns:a16="http://schemas.microsoft.com/office/drawing/2014/main" id="{C63C4ECC-FAD5-8F23-F087-C8F5E5301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7" name="ตัวแทนหมายเลขสไลด์ 6">
            <a:extLst>
              <a:ext uri="{FF2B5EF4-FFF2-40B4-BE49-F238E27FC236}">
                <a16:creationId xmlns:a16="http://schemas.microsoft.com/office/drawing/2014/main" id="{288025D6-C5A0-7FC4-286F-6B3AFBD73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71382-7506-445E-8CEB-5C6AC556FBC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602094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การเปรียบเทียบ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2C072A24-239F-C0F5-E180-48F6258CF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</a:p>
        </p:txBody>
      </p:sp>
      <p:sp>
        <p:nvSpPr>
          <p:cNvPr id="3" name="ตัวแทนข้อความ 2">
            <a:extLst>
              <a:ext uri="{FF2B5EF4-FFF2-40B4-BE49-F238E27FC236}">
                <a16:creationId xmlns:a16="http://schemas.microsoft.com/office/drawing/2014/main" id="{AE3924DE-5892-FD5C-DB78-D6E1C89D93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4" name="ตัวแทนเนื้อหา 3">
            <a:extLst>
              <a:ext uri="{FF2B5EF4-FFF2-40B4-BE49-F238E27FC236}">
                <a16:creationId xmlns:a16="http://schemas.microsoft.com/office/drawing/2014/main" id="{D0714C7F-A8A8-AF85-7B2A-00D23D6D0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</a:p>
        </p:txBody>
      </p:sp>
      <p:sp>
        <p:nvSpPr>
          <p:cNvPr id="5" name="ตัวแทนข้อความ 4">
            <a:extLst>
              <a:ext uri="{FF2B5EF4-FFF2-40B4-BE49-F238E27FC236}">
                <a16:creationId xmlns:a16="http://schemas.microsoft.com/office/drawing/2014/main" id="{B75A7D56-58B5-DCF2-6ACD-043C5359D5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6" name="ตัวแทนเนื้อหา 5">
            <a:extLst>
              <a:ext uri="{FF2B5EF4-FFF2-40B4-BE49-F238E27FC236}">
                <a16:creationId xmlns:a16="http://schemas.microsoft.com/office/drawing/2014/main" id="{37577648-A665-5281-C3B2-B7099E04BC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</a:p>
        </p:txBody>
      </p:sp>
      <p:sp>
        <p:nvSpPr>
          <p:cNvPr id="7" name="ตัวแทนวันที่ 6">
            <a:extLst>
              <a:ext uri="{FF2B5EF4-FFF2-40B4-BE49-F238E27FC236}">
                <a16:creationId xmlns:a16="http://schemas.microsoft.com/office/drawing/2014/main" id="{F862E4A6-7A60-095E-268B-13D1B6A24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2A12-DD5A-4429-B75A-4A397D17B214}" type="datetimeFigureOut">
              <a:rPr lang="th-TH" smtClean="0"/>
              <a:t>04/07/66</a:t>
            </a:fld>
            <a:endParaRPr lang="th-TH"/>
          </a:p>
        </p:txBody>
      </p:sp>
      <p:sp>
        <p:nvSpPr>
          <p:cNvPr id="8" name="ตัวแทนท้ายกระดาษ 7">
            <a:extLst>
              <a:ext uri="{FF2B5EF4-FFF2-40B4-BE49-F238E27FC236}">
                <a16:creationId xmlns:a16="http://schemas.microsoft.com/office/drawing/2014/main" id="{92D4C0CF-9834-4261-530C-77F73B62F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9" name="ตัวแทนหมายเลขสไลด์ 8">
            <a:extLst>
              <a:ext uri="{FF2B5EF4-FFF2-40B4-BE49-F238E27FC236}">
                <a16:creationId xmlns:a16="http://schemas.microsoft.com/office/drawing/2014/main" id="{392B0AB3-B58F-0DE1-425F-847571263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71382-7506-445E-8CEB-5C6AC556FBC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590689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เฉพาะชื่อเรื่อ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D9C5128C-2245-C0D5-1C06-2B37B6C0C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</a:p>
        </p:txBody>
      </p:sp>
      <p:sp>
        <p:nvSpPr>
          <p:cNvPr id="3" name="ตัวแทนวันที่ 2">
            <a:extLst>
              <a:ext uri="{FF2B5EF4-FFF2-40B4-BE49-F238E27FC236}">
                <a16:creationId xmlns:a16="http://schemas.microsoft.com/office/drawing/2014/main" id="{684D288F-937A-895F-4289-8CACB6D93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2A12-DD5A-4429-B75A-4A397D17B214}" type="datetimeFigureOut">
              <a:rPr lang="th-TH" smtClean="0"/>
              <a:t>04/07/66</a:t>
            </a:fld>
            <a:endParaRPr lang="th-TH"/>
          </a:p>
        </p:txBody>
      </p:sp>
      <p:sp>
        <p:nvSpPr>
          <p:cNvPr id="4" name="ตัวแทนท้ายกระดาษ 3">
            <a:extLst>
              <a:ext uri="{FF2B5EF4-FFF2-40B4-BE49-F238E27FC236}">
                <a16:creationId xmlns:a16="http://schemas.microsoft.com/office/drawing/2014/main" id="{EC270B45-4134-A6F3-7A70-B5BF7AC169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5" name="ตัวแทนหมายเลขสไลด์ 4">
            <a:extLst>
              <a:ext uri="{FF2B5EF4-FFF2-40B4-BE49-F238E27FC236}">
                <a16:creationId xmlns:a16="http://schemas.microsoft.com/office/drawing/2014/main" id="{1567D201-7C98-67BB-E870-63F73FAF4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71382-7506-445E-8CEB-5C6AC556FBC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356271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ว่างเปล่า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ตัวแทนวันที่ 1">
            <a:extLst>
              <a:ext uri="{FF2B5EF4-FFF2-40B4-BE49-F238E27FC236}">
                <a16:creationId xmlns:a16="http://schemas.microsoft.com/office/drawing/2014/main" id="{9A10E977-E412-361C-0091-562818416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2A12-DD5A-4429-B75A-4A397D17B214}" type="datetimeFigureOut">
              <a:rPr lang="th-TH" smtClean="0"/>
              <a:t>04/07/66</a:t>
            </a:fld>
            <a:endParaRPr lang="th-TH"/>
          </a:p>
        </p:txBody>
      </p:sp>
      <p:sp>
        <p:nvSpPr>
          <p:cNvPr id="3" name="ตัวแทนท้ายกระดาษ 2">
            <a:extLst>
              <a:ext uri="{FF2B5EF4-FFF2-40B4-BE49-F238E27FC236}">
                <a16:creationId xmlns:a16="http://schemas.microsoft.com/office/drawing/2014/main" id="{1CF13D16-65B7-F4A1-FDAE-1B5EF2CAB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ตัวแทนหมายเลขสไลด์ 3">
            <a:extLst>
              <a:ext uri="{FF2B5EF4-FFF2-40B4-BE49-F238E27FC236}">
                <a16:creationId xmlns:a16="http://schemas.microsoft.com/office/drawing/2014/main" id="{05C03E0C-13A8-C3AE-B5D3-0BA164F8A9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71382-7506-445E-8CEB-5C6AC556FBC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443730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เนื้อหาพร้อมคำอธิบายภาพ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C1599448-F743-362A-61F9-476A8EE49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230259DB-CED0-1C8E-C160-AF3AC5575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</a:p>
        </p:txBody>
      </p:sp>
      <p:sp>
        <p:nvSpPr>
          <p:cNvPr id="4" name="ตัวแทนข้อความ 3">
            <a:extLst>
              <a:ext uri="{FF2B5EF4-FFF2-40B4-BE49-F238E27FC236}">
                <a16:creationId xmlns:a16="http://schemas.microsoft.com/office/drawing/2014/main" id="{A52712E4-00DA-BF28-7C00-6841BD5A31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5" name="ตัวแทนวันที่ 4">
            <a:extLst>
              <a:ext uri="{FF2B5EF4-FFF2-40B4-BE49-F238E27FC236}">
                <a16:creationId xmlns:a16="http://schemas.microsoft.com/office/drawing/2014/main" id="{5C02B7C9-B0E4-7EF1-F4E0-7253E0367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2A12-DD5A-4429-B75A-4A397D17B214}" type="datetimeFigureOut">
              <a:rPr lang="th-TH" smtClean="0"/>
              <a:t>04/07/66</a:t>
            </a:fld>
            <a:endParaRPr lang="th-TH"/>
          </a:p>
        </p:txBody>
      </p:sp>
      <p:sp>
        <p:nvSpPr>
          <p:cNvPr id="6" name="ตัวแทนท้ายกระดาษ 5">
            <a:extLst>
              <a:ext uri="{FF2B5EF4-FFF2-40B4-BE49-F238E27FC236}">
                <a16:creationId xmlns:a16="http://schemas.microsoft.com/office/drawing/2014/main" id="{D5CB65C0-48DB-F841-EE87-963B5B82B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7" name="ตัวแทนหมายเลขสไลด์ 6">
            <a:extLst>
              <a:ext uri="{FF2B5EF4-FFF2-40B4-BE49-F238E27FC236}">
                <a16:creationId xmlns:a16="http://schemas.microsoft.com/office/drawing/2014/main" id="{97F8069C-888C-B3A4-C26C-744914C66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71382-7506-445E-8CEB-5C6AC556FBC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4169719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รูปภาพพร้อมคำอธิบายภาพ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0B8E781E-5880-9287-F8C5-E41964BDD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</a:p>
        </p:txBody>
      </p:sp>
      <p:sp>
        <p:nvSpPr>
          <p:cNvPr id="3" name="ตัวแทนรูปภาพ 2">
            <a:extLst>
              <a:ext uri="{FF2B5EF4-FFF2-40B4-BE49-F238E27FC236}">
                <a16:creationId xmlns:a16="http://schemas.microsoft.com/office/drawing/2014/main" id="{22FF56C6-AEE8-5D96-EF35-DF6E00346B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th-TH"/>
          </a:p>
        </p:txBody>
      </p:sp>
      <p:sp>
        <p:nvSpPr>
          <p:cNvPr id="4" name="ตัวแทนข้อความ 3">
            <a:extLst>
              <a:ext uri="{FF2B5EF4-FFF2-40B4-BE49-F238E27FC236}">
                <a16:creationId xmlns:a16="http://schemas.microsoft.com/office/drawing/2014/main" id="{52C496FB-802B-1312-928F-C5A0978D5B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5" name="ตัวแทนวันที่ 4">
            <a:extLst>
              <a:ext uri="{FF2B5EF4-FFF2-40B4-BE49-F238E27FC236}">
                <a16:creationId xmlns:a16="http://schemas.microsoft.com/office/drawing/2014/main" id="{4B823000-BDC4-2622-C526-0ECDCD26F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2A12-DD5A-4429-B75A-4A397D17B214}" type="datetimeFigureOut">
              <a:rPr lang="th-TH" smtClean="0"/>
              <a:t>04/07/66</a:t>
            </a:fld>
            <a:endParaRPr lang="th-TH"/>
          </a:p>
        </p:txBody>
      </p:sp>
      <p:sp>
        <p:nvSpPr>
          <p:cNvPr id="6" name="ตัวแทนท้ายกระดาษ 5">
            <a:extLst>
              <a:ext uri="{FF2B5EF4-FFF2-40B4-BE49-F238E27FC236}">
                <a16:creationId xmlns:a16="http://schemas.microsoft.com/office/drawing/2014/main" id="{BFD61674-4195-5B98-9374-D964F2ECA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7" name="ตัวแทนหมายเลขสไลด์ 6">
            <a:extLst>
              <a:ext uri="{FF2B5EF4-FFF2-40B4-BE49-F238E27FC236}">
                <a16:creationId xmlns:a16="http://schemas.microsoft.com/office/drawing/2014/main" id="{CF5DE885-1251-27AD-F1C9-30ACD79DE0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71382-7506-445E-8CEB-5C6AC556FBC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554261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ชื่อเรื่องและข้อความแนวตั้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603786C9-FC5A-4960-9EEF-B31C4F961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</a:p>
        </p:txBody>
      </p:sp>
      <p:sp>
        <p:nvSpPr>
          <p:cNvPr id="3" name="ตัวแทนข้อความแนวตั้ง 2">
            <a:extLst>
              <a:ext uri="{FF2B5EF4-FFF2-40B4-BE49-F238E27FC236}">
                <a16:creationId xmlns:a16="http://schemas.microsoft.com/office/drawing/2014/main" id="{308496BD-BAE8-9BF5-4D56-5993A842E8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</a:p>
        </p:txBody>
      </p:sp>
      <p:sp>
        <p:nvSpPr>
          <p:cNvPr id="4" name="ตัวแทนวันที่ 3">
            <a:extLst>
              <a:ext uri="{FF2B5EF4-FFF2-40B4-BE49-F238E27FC236}">
                <a16:creationId xmlns:a16="http://schemas.microsoft.com/office/drawing/2014/main" id="{5AC17149-6EBC-ECE1-608C-015917153E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2A12-DD5A-4429-B75A-4A397D17B214}" type="datetimeFigureOut">
              <a:rPr lang="th-TH" smtClean="0"/>
              <a:t>04/07/66</a:t>
            </a:fld>
            <a:endParaRPr lang="th-TH"/>
          </a:p>
        </p:txBody>
      </p:sp>
      <p:sp>
        <p:nvSpPr>
          <p:cNvPr id="5" name="ตัวแทนท้ายกระดาษ 4">
            <a:extLst>
              <a:ext uri="{FF2B5EF4-FFF2-40B4-BE49-F238E27FC236}">
                <a16:creationId xmlns:a16="http://schemas.microsoft.com/office/drawing/2014/main" id="{2539E287-B42F-3150-2583-A55CE40D1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ตัวแทนหมายเลขสไลด์ 5">
            <a:extLst>
              <a:ext uri="{FF2B5EF4-FFF2-40B4-BE49-F238E27FC236}">
                <a16:creationId xmlns:a16="http://schemas.microsoft.com/office/drawing/2014/main" id="{4D3FF590-BE6E-7DFB-32FA-FDB19ABA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71382-7506-445E-8CEB-5C6AC556FBC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4330067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ข้อความและชื่อเรื่องแนวตั้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แนวตั้ง 1">
            <a:extLst>
              <a:ext uri="{FF2B5EF4-FFF2-40B4-BE49-F238E27FC236}">
                <a16:creationId xmlns:a16="http://schemas.microsoft.com/office/drawing/2014/main" id="{64CE7381-D447-8F06-C38C-6443E99F57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th-TH"/>
              <a:t>คลิกเพื่อแก้ไขสไตล์ชื่อเรื่องต้นแบบ</a:t>
            </a:r>
          </a:p>
        </p:txBody>
      </p:sp>
      <p:sp>
        <p:nvSpPr>
          <p:cNvPr id="3" name="ตัวแทนข้อความแนวตั้ง 2">
            <a:extLst>
              <a:ext uri="{FF2B5EF4-FFF2-40B4-BE49-F238E27FC236}">
                <a16:creationId xmlns:a16="http://schemas.microsoft.com/office/drawing/2014/main" id="{11B9BC15-79FC-D7B8-2C5E-BD54893603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</a:p>
        </p:txBody>
      </p:sp>
      <p:sp>
        <p:nvSpPr>
          <p:cNvPr id="4" name="ตัวแทนวันที่ 3">
            <a:extLst>
              <a:ext uri="{FF2B5EF4-FFF2-40B4-BE49-F238E27FC236}">
                <a16:creationId xmlns:a16="http://schemas.microsoft.com/office/drawing/2014/main" id="{C0C39CE0-9AC3-95B2-3E17-C538D0DA8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2A12-DD5A-4429-B75A-4A397D17B214}" type="datetimeFigureOut">
              <a:rPr lang="th-TH" smtClean="0"/>
              <a:t>04/07/66</a:t>
            </a:fld>
            <a:endParaRPr lang="th-TH"/>
          </a:p>
        </p:txBody>
      </p:sp>
      <p:sp>
        <p:nvSpPr>
          <p:cNvPr id="5" name="ตัวแทนท้ายกระดาษ 4">
            <a:extLst>
              <a:ext uri="{FF2B5EF4-FFF2-40B4-BE49-F238E27FC236}">
                <a16:creationId xmlns:a16="http://schemas.microsoft.com/office/drawing/2014/main" id="{3B56EDE6-0640-432C-C8C7-5583469D5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ตัวแทนหมายเลขสไลด์ 5">
            <a:extLst>
              <a:ext uri="{FF2B5EF4-FFF2-40B4-BE49-F238E27FC236}">
                <a16:creationId xmlns:a16="http://schemas.microsoft.com/office/drawing/2014/main" id="{E000041F-190E-B8E7-71A5-0451AA559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71382-7506-445E-8CEB-5C6AC556FBC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363269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ตัวแทนชื่อเรื่อง 1">
            <a:extLst>
              <a:ext uri="{FF2B5EF4-FFF2-40B4-BE49-F238E27FC236}">
                <a16:creationId xmlns:a16="http://schemas.microsoft.com/office/drawing/2014/main" id="{F4B7D844-A1F1-4C69-7BC7-78B4A49DF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th-TH"/>
              <a:t>คลิกเพื่อแก้ไขสไตล์ชื่อเรื่องต้นแบบ</a:t>
            </a:r>
          </a:p>
        </p:txBody>
      </p:sp>
      <p:sp>
        <p:nvSpPr>
          <p:cNvPr id="3" name="ตัวแทนข้อความ 2">
            <a:extLst>
              <a:ext uri="{FF2B5EF4-FFF2-40B4-BE49-F238E27FC236}">
                <a16:creationId xmlns:a16="http://schemas.microsoft.com/office/drawing/2014/main" id="{1E4DB8AC-CEAC-0F3B-D277-74FD1A11C4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</a:p>
        </p:txBody>
      </p:sp>
      <p:sp>
        <p:nvSpPr>
          <p:cNvPr id="4" name="ตัวแทนวันที่ 3">
            <a:extLst>
              <a:ext uri="{FF2B5EF4-FFF2-40B4-BE49-F238E27FC236}">
                <a16:creationId xmlns:a16="http://schemas.microsoft.com/office/drawing/2014/main" id="{13CEC05E-D7D0-0AAA-D765-A7814664BA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502A12-DD5A-4429-B75A-4A397D17B214}" type="datetimeFigureOut">
              <a:rPr lang="th-TH" smtClean="0"/>
              <a:t>04/07/66</a:t>
            </a:fld>
            <a:endParaRPr lang="th-TH"/>
          </a:p>
        </p:txBody>
      </p:sp>
      <p:sp>
        <p:nvSpPr>
          <p:cNvPr id="5" name="ตัวแทนท้ายกระดาษ 4">
            <a:extLst>
              <a:ext uri="{FF2B5EF4-FFF2-40B4-BE49-F238E27FC236}">
                <a16:creationId xmlns:a16="http://schemas.microsoft.com/office/drawing/2014/main" id="{CC61E086-D84E-676B-8043-E3AA3C64A8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th-TH"/>
          </a:p>
        </p:txBody>
      </p:sp>
      <p:sp>
        <p:nvSpPr>
          <p:cNvPr id="6" name="ตัวแทนหมายเลขสไลด์ 5">
            <a:extLst>
              <a:ext uri="{FF2B5EF4-FFF2-40B4-BE49-F238E27FC236}">
                <a16:creationId xmlns:a16="http://schemas.microsoft.com/office/drawing/2014/main" id="{C2D55BCE-6BD8-BF1C-B956-5B1B6924B6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871382-7506-445E-8CEB-5C6AC556FBC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2014139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th-TH"/>
      </a:defPPr>
      <a:lvl1pPr marL="0" algn="l" defTabSz="914400" rtl="0" eaLnBrk="1" latinLnBrk="0" hangingPunct="1"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2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2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2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2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2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2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0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11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7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jpe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21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jpe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11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2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jp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29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jp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31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jp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33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jpe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3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jp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37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6.jpe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39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jpe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41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0.jp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11.png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4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2.pn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microsoft.com/office/2007/relationships/hdphoto" Target="../media/hdphoto1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microsoft.com/office/2007/relationships/hdphoto" Target="../media/hdphoto1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49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8.pn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11.png"/><Relationship Id="rId4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microsoft.com/office/2007/relationships/hdphoto" Target="../media/hdphoto1.wdp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microsoft.com/office/2007/relationships/hdphoto" Target="../media/hdphoto1.wdp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11.png"/><Relationship Id="rId4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5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4.jp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5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microsoft.com/office/2007/relationships/hdphoto" Target="../media/hdphoto1.wdp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60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9.pn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62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1.jp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11.png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64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3.pn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microsoft.com/office/2007/relationships/hdphoto" Target="../media/hdphoto1.wdp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68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7.jp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4" Type="http://schemas.microsoft.com/office/2007/relationships/hdphoto" Target="../media/hdphoto1.wdp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1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รูปภาพ 52">
            <a:extLst>
              <a:ext uri="{FF2B5EF4-FFF2-40B4-BE49-F238E27FC236}">
                <a16:creationId xmlns:a16="http://schemas.microsoft.com/office/drawing/2014/main" id="{4E7ABDA2-8B23-024C-92F9-9C8157643E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580036"/>
            <a:ext cx="12192000" cy="1328764"/>
          </a:xfrm>
          <a:prstGeom prst="rect">
            <a:avLst/>
          </a:prstGeom>
        </p:spPr>
      </p:pic>
      <p:pic>
        <p:nvPicPr>
          <p:cNvPr id="18" name="รูปภาพ 17">
            <a:extLst>
              <a:ext uri="{FF2B5EF4-FFF2-40B4-BE49-F238E27FC236}">
                <a16:creationId xmlns:a16="http://schemas.microsoft.com/office/drawing/2014/main" id="{D99EC5B5-7650-C2CE-E6EF-FD5217E42C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9402" y="337325"/>
            <a:ext cx="2893195" cy="1627422"/>
          </a:xfrm>
          <a:prstGeom prst="rect">
            <a:avLst/>
          </a:prstGeom>
        </p:spPr>
      </p:pic>
      <p:sp>
        <p:nvSpPr>
          <p:cNvPr id="7" name="กล่องข้อความ 6">
            <a:extLst>
              <a:ext uri="{FF2B5EF4-FFF2-40B4-BE49-F238E27FC236}">
                <a16:creationId xmlns:a16="http://schemas.microsoft.com/office/drawing/2014/main" id="{9F02E47E-2BFD-3D69-C6CE-7DBC4C474A09}"/>
              </a:ext>
            </a:extLst>
          </p:cNvPr>
          <p:cNvSpPr txBox="1"/>
          <p:nvPr/>
        </p:nvSpPr>
        <p:spPr>
          <a:xfrm>
            <a:off x="345440" y="1871397"/>
            <a:ext cx="118465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th-TH" sz="6600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IT๙" panose="02000506000000020004" pitchFamily="2" charset="-34"/>
                <a:cs typeface="TH NiramitIT๙" panose="02000506000000020004" pitchFamily="2" charset="-34"/>
              </a:rPr>
              <a:t>ยินดีต้อนรับคณะตรวจราชการ</a:t>
            </a:r>
          </a:p>
        </p:txBody>
      </p:sp>
      <p:sp>
        <p:nvSpPr>
          <p:cNvPr id="9" name="สี่เหลี่ยมผืนผ้า 8">
            <a:extLst>
              <a:ext uri="{FF2B5EF4-FFF2-40B4-BE49-F238E27FC236}">
                <a16:creationId xmlns:a16="http://schemas.microsoft.com/office/drawing/2014/main" id="{510AA0FF-614A-90B2-9C33-8098F78755E3}"/>
              </a:ext>
            </a:extLst>
          </p:cNvPr>
          <p:cNvSpPr/>
          <p:nvPr/>
        </p:nvSpPr>
        <p:spPr>
          <a:xfrm>
            <a:off x="1575871" y="2915133"/>
            <a:ext cx="907288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th-TH" sz="4400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IT๙" panose="02000506000000020004" pitchFamily="2" charset="-34"/>
                <a:cs typeface="TH NiramitIT๙" panose="02000506000000020004" pitchFamily="2" charset="-34"/>
              </a:rPr>
              <a:t>และติดตามประเมินผลนโยบายกระทรวงศึกษาธิการ </a:t>
            </a:r>
          </a:p>
        </p:txBody>
      </p:sp>
      <p:sp>
        <p:nvSpPr>
          <p:cNvPr id="30" name="สี่เหลี่ยมผืนผ้า 29">
            <a:extLst>
              <a:ext uri="{FF2B5EF4-FFF2-40B4-BE49-F238E27FC236}">
                <a16:creationId xmlns:a16="http://schemas.microsoft.com/office/drawing/2014/main" id="{95C50365-C408-26A1-9F14-832DF5C30D18}"/>
              </a:ext>
            </a:extLst>
          </p:cNvPr>
          <p:cNvSpPr/>
          <p:nvPr/>
        </p:nvSpPr>
        <p:spPr>
          <a:xfrm>
            <a:off x="1824234" y="4499093"/>
            <a:ext cx="8543529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th-TH" sz="3200" b="1" dirty="0">
                <a:effectLst>
                  <a:glow rad="139700">
                    <a:srgbClr val="FFFFFF"/>
                  </a:glow>
                </a:effectLst>
                <a:latin typeface="TH NiramitIT๙" panose="02000506000000020004" pitchFamily="2" charset="-34"/>
                <a:cs typeface="TH NiramitIT๙" panose="02000506000000020004" pitchFamily="2" charset="-34"/>
              </a:rPr>
              <a:t>วันอังคารที่ </a:t>
            </a:r>
            <a:r>
              <a:rPr lang="en-US" sz="3200" b="1" dirty="0">
                <a:effectLst>
                  <a:glow rad="139700">
                    <a:srgbClr val="FFFFFF"/>
                  </a:glow>
                </a:effectLst>
                <a:latin typeface="TH NiramitIT๙" panose="02000506000000020004" pitchFamily="2" charset="-34"/>
                <a:cs typeface="TH NiramitIT๙" panose="02000506000000020004" pitchFamily="2" charset="-34"/>
              </a:rPr>
              <a:t>4</a:t>
            </a:r>
            <a:r>
              <a:rPr lang="th-TH" sz="3200" b="1" dirty="0">
                <a:effectLst>
                  <a:glow rad="139700">
                    <a:srgbClr val="FFFFFF"/>
                  </a:glow>
                </a:effectLst>
                <a:latin typeface="TH NiramitIT๙" panose="02000506000000020004" pitchFamily="2" charset="-34"/>
                <a:cs typeface="TH NiramitIT๙" panose="02000506000000020004" pitchFamily="2" charset="-34"/>
              </a:rPr>
              <a:t> กรกฎาคม พ.ศ. </a:t>
            </a:r>
            <a:r>
              <a:rPr lang="en-US" sz="3200" b="1" dirty="0">
                <a:effectLst>
                  <a:glow rad="139700">
                    <a:srgbClr val="FFFFFF"/>
                  </a:glow>
                </a:effectLst>
                <a:latin typeface="TH NiramitIT๙" panose="02000506000000020004" pitchFamily="2" charset="-34"/>
                <a:cs typeface="TH NiramitIT๙" panose="02000506000000020004" pitchFamily="2" charset="-34"/>
              </a:rPr>
              <a:t>2566</a:t>
            </a:r>
          </a:p>
          <a:p>
            <a:pPr algn="ctr"/>
            <a:r>
              <a:rPr lang="th-TH" sz="3200" b="1" dirty="0">
                <a:effectLst>
                  <a:glow rad="139700">
                    <a:srgbClr val="FFFFFF"/>
                  </a:glow>
                </a:effectLst>
                <a:latin typeface="TH NiramitIT๙" panose="02000506000000020004" pitchFamily="2" charset="-34"/>
                <a:cs typeface="TH NiramitIT๙" panose="02000506000000020004" pitchFamily="2" charset="-34"/>
              </a:rPr>
              <a:t>ณ ห้องประชุมสัตตบงกช</a:t>
            </a:r>
          </a:p>
          <a:p>
            <a:pPr algn="ctr"/>
            <a:r>
              <a:rPr lang="th-TH" sz="3200" b="1" dirty="0">
                <a:effectLst>
                  <a:glow rad="139700">
                    <a:srgbClr val="FFFFFF"/>
                  </a:glow>
                </a:effectLst>
                <a:latin typeface="TH NiramitIT๙" panose="02000506000000020004" pitchFamily="2" charset="-34"/>
                <a:cs typeface="TH NiramitIT๙" panose="02000506000000020004" pitchFamily="2" charset="-34"/>
              </a:rPr>
              <a:t>โรงเรียนวัดบัวขวัญ (มีทับราษฎร์บำรุง)</a:t>
            </a:r>
          </a:p>
          <a:p>
            <a:pPr algn="ctr"/>
            <a:endParaRPr lang="th-TH" sz="3200" dirty="0"/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5434FB01-4013-2DBC-6735-C65D70C9D1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4657" y="602150"/>
            <a:ext cx="878543" cy="919950"/>
          </a:xfrm>
          <a:prstGeom prst="rect">
            <a:avLst/>
          </a:prstGeom>
        </p:spPr>
      </p:pic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CF6B9191-A44C-039A-BBD1-4BD8922551FE}"/>
              </a:ext>
            </a:extLst>
          </p:cNvPr>
          <p:cNvSpPr txBox="1"/>
          <p:nvPr/>
        </p:nvSpPr>
        <p:spPr>
          <a:xfrm>
            <a:off x="3370728" y="3751334"/>
            <a:ext cx="5486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th-TH"/>
          </a:p>
        </p:txBody>
      </p:sp>
      <p:sp>
        <p:nvSpPr>
          <p:cNvPr id="14" name="สี่เหลี่ยมผืนผ้า 13">
            <a:extLst>
              <a:ext uri="{FF2B5EF4-FFF2-40B4-BE49-F238E27FC236}">
                <a16:creationId xmlns:a16="http://schemas.microsoft.com/office/drawing/2014/main" id="{4CA0DBBA-2DA0-01D9-A7F2-8B83BAE9B977}"/>
              </a:ext>
            </a:extLst>
          </p:cNvPr>
          <p:cNvSpPr/>
          <p:nvPr/>
        </p:nvSpPr>
        <p:spPr>
          <a:xfrm>
            <a:off x="2105222" y="3753745"/>
            <a:ext cx="862694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th-TH" sz="4400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IT๙" panose="02000506000000020004" pitchFamily="2" charset="-34"/>
                <a:cs typeface="TH NiramitIT๙" panose="02000506000000020004" pitchFamily="2" charset="-34"/>
              </a:rPr>
              <a:t>รอบที่ </a:t>
            </a:r>
            <a:r>
              <a:rPr lang="en-US" sz="4400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IT๙" panose="02000506000000020004" pitchFamily="2" charset="-34"/>
                <a:cs typeface="TH NiramitIT๙" panose="02000506000000020004" pitchFamily="2" charset="-34"/>
              </a:rPr>
              <a:t>2 </a:t>
            </a:r>
            <a:r>
              <a:rPr lang="th-TH" sz="4400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IT๙" panose="02000506000000020004" pitchFamily="2" charset="-34"/>
                <a:cs typeface="TH NiramitIT๙" panose="02000506000000020004" pitchFamily="2" charset="-34"/>
              </a:rPr>
              <a:t>ประจำปีงบประมาณ  พ.ศ. 2566</a:t>
            </a:r>
          </a:p>
        </p:txBody>
      </p:sp>
    </p:spTree>
    <p:extLst>
      <p:ext uri="{BB962C8B-B14F-4D97-AF65-F5344CB8AC3E}">
        <p14:creationId xmlns:p14="http://schemas.microsoft.com/office/powerpoint/2010/main" val="155091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กลุ่ม 18">
            <a:extLst>
              <a:ext uri="{FF2B5EF4-FFF2-40B4-BE49-F238E27FC236}">
                <a16:creationId xmlns:a16="http://schemas.microsoft.com/office/drawing/2014/main" id="{A00A34BD-44A9-B73D-FED7-CEE6DBD75FE0}"/>
              </a:ext>
            </a:extLst>
          </p:cNvPr>
          <p:cNvGrpSpPr/>
          <p:nvPr/>
        </p:nvGrpSpPr>
        <p:grpSpPr>
          <a:xfrm>
            <a:off x="2941140" y="778990"/>
            <a:ext cx="6309719" cy="918060"/>
            <a:chOff x="2941140" y="848845"/>
            <a:chExt cx="6309719" cy="918060"/>
          </a:xfrm>
        </p:grpSpPr>
        <p:grpSp>
          <p:nvGrpSpPr>
            <p:cNvPr id="31" name="กลุ่ม 30">
              <a:extLst>
                <a:ext uri="{FF2B5EF4-FFF2-40B4-BE49-F238E27FC236}">
                  <a16:creationId xmlns:a16="http://schemas.microsoft.com/office/drawing/2014/main" id="{04916E4D-D047-AC06-A252-CD6CFB534153}"/>
                </a:ext>
              </a:extLst>
            </p:cNvPr>
            <p:cNvGrpSpPr/>
            <p:nvPr/>
          </p:nvGrpSpPr>
          <p:grpSpPr>
            <a:xfrm>
              <a:off x="2941140" y="848845"/>
              <a:ext cx="6309719" cy="918060"/>
              <a:chOff x="2941140" y="848845"/>
              <a:chExt cx="6309719" cy="918060"/>
            </a:xfrm>
          </p:grpSpPr>
          <p:pic>
            <p:nvPicPr>
              <p:cNvPr id="9" name="รูปภาพ 8">
                <a:extLst>
                  <a:ext uri="{FF2B5EF4-FFF2-40B4-BE49-F238E27FC236}">
                    <a16:creationId xmlns:a16="http://schemas.microsoft.com/office/drawing/2014/main" id="{C345A882-F945-48EC-1E14-636D24031E7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2941140" y="848845"/>
                <a:ext cx="6309719" cy="918060"/>
              </a:xfrm>
              <a:prstGeom prst="rect">
                <a:avLst/>
              </a:prstGeom>
            </p:spPr>
          </p:pic>
          <p:pic>
            <p:nvPicPr>
              <p:cNvPr id="10" name="รูปภาพ 9">
                <a:extLst>
                  <a:ext uri="{FF2B5EF4-FFF2-40B4-BE49-F238E27FC236}">
                    <a16:creationId xmlns:a16="http://schemas.microsoft.com/office/drawing/2014/main" id="{7D7DF817-FF15-FAF9-E04B-5C45C0F6AC4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3627" b="92228" l="4110" r="96804">
                            <a14:foregroundMark x1="8676" y1="47150" x2="8676" y2="47150"/>
                            <a14:foregroundMark x1="4110" y1="48705" x2="4110" y2="48705"/>
                            <a14:foregroundMark x1="50685" y1="5181" x2="50685" y2="5181"/>
                            <a14:foregroundMark x1="93607" y1="51295" x2="93607" y2="51295"/>
                            <a14:foregroundMark x1="49772" y1="92228" x2="49772" y2="92228"/>
                            <a14:foregroundMark x1="96804" y1="49223" x2="96804" y2="49223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051468" y="1066991"/>
                <a:ext cx="546668" cy="481767"/>
              </a:xfrm>
              <a:prstGeom prst="rect">
                <a:avLst/>
              </a:prstGeom>
            </p:spPr>
          </p:pic>
          <p:pic>
            <p:nvPicPr>
              <p:cNvPr id="30" name="รูปภาพ 29">
                <a:extLst>
                  <a:ext uri="{FF2B5EF4-FFF2-40B4-BE49-F238E27FC236}">
                    <a16:creationId xmlns:a16="http://schemas.microsoft.com/office/drawing/2014/main" id="{5478C9C7-C439-7DB1-C959-F2C4DEA32CD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3627" b="92228" l="4110" r="96804">
                            <a14:foregroundMark x1="8676" y1="47150" x2="8676" y2="47150"/>
                            <a14:foregroundMark x1="4110" y1="48705" x2="4110" y2="48705"/>
                            <a14:foregroundMark x1="50685" y1="5181" x2="50685" y2="5181"/>
                            <a14:foregroundMark x1="93607" y1="51295" x2="93607" y2="51295"/>
                            <a14:foregroundMark x1="49772" y1="92228" x2="49772" y2="92228"/>
                            <a14:foregroundMark x1="96804" y1="49223" x2="96804" y2="49223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593866" y="1066990"/>
                <a:ext cx="546668" cy="481767"/>
              </a:xfrm>
              <a:prstGeom prst="rect">
                <a:avLst/>
              </a:prstGeom>
            </p:spPr>
          </p:pic>
        </p:grpSp>
        <p:sp>
          <p:nvSpPr>
            <p:cNvPr id="33" name="กล่องข้อความ 32">
              <a:extLst>
                <a:ext uri="{FF2B5EF4-FFF2-40B4-BE49-F238E27FC236}">
                  <a16:creationId xmlns:a16="http://schemas.microsoft.com/office/drawing/2014/main" id="{8453B2D4-6AA8-324B-414C-164E4C059ADE}"/>
                </a:ext>
              </a:extLst>
            </p:cNvPr>
            <p:cNvSpPr txBox="1"/>
            <p:nvPr/>
          </p:nvSpPr>
          <p:spPr>
            <a:xfrm>
              <a:off x="3273104" y="989557"/>
              <a:ext cx="5645792" cy="76944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th-TH" sz="4400" b="1" dirty="0">
                  <a:solidFill>
                    <a:srgbClr val="0000CC"/>
                  </a:solidFill>
                  <a:effectLst>
                    <a:glow rad="139700">
                      <a:srgbClr val="FFFFFF"/>
                    </a:glow>
                  </a:effectLst>
                  <a:latin typeface="TH NiramitIT๙" panose="02000506000000020004" pitchFamily="2" charset="-34"/>
                  <a:cs typeface="TH NiramitIT๙" panose="02000506000000020004" pitchFamily="2" charset="-34"/>
                </a:rPr>
                <a:t>ข้อมูลพื้นฐานของโรงเรียน</a:t>
              </a:r>
            </a:p>
          </p:txBody>
        </p:sp>
      </p:grpSp>
      <p:sp>
        <p:nvSpPr>
          <p:cNvPr id="47" name="สี่เหลี่ยมผืนผ้า: มุมมน 46">
            <a:extLst>
              <a:ext uri="{FF2B5EF4-FFF2-40B4-BE49-F238E27FC236}">
                <a16:creationId xmlns:a16="http://schemas.microsoft.com/office/drawing/2014/main" id="{A0607AEF-5D6F-7052-08CF-8A10DC07AD9E}"/>
              </a:ext>
            </a:extLst>
          </p:cNvPr>
          <p:cNvSpPr/>
          <p:nvPr/>
        </p:nvSpPr>
        <p:spPr>
          <a:xfrm>
            <a:off x="4192576" y="1766902"/>
            <a:ext cx="7452885" cy="4610115"/>
          </a:xfrm>
          <a:prstGeom prst="roundRect">
            <a:avLst>
              <a:gd name="adj" fmla="val 10454"/>
            </a:avLst>
          </a:prstGeom>
          <a:solidFill>
            <a:schemeClr val="lt1">
              <a:alpha val="85000"/>
            </a:schemeClr>
          </a:solidFill>
          <a:ln w="28575">
            <a:solidFill>
              <a:srgbClr val="FEA4B5"/>
            </a:solidFill>
            <a:prstDash val="sys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th-TH" dirty="0"/>
          </a:p>
        </p:txBody>
      </p:sp>
      <p:sp>
        <p:nvSpPr>
          <p:cNvPr id="5" name="TextBox 9">
            <a:extLst>
              <a:ext uri="{FF2B5EF4-FFF2-40B4-BE49-F238E27FC236}">
                <a16:creationId xmlns:a16="http://schemas.microsoft.com/office/drawing/2014/main" id="{A343DE0C-4549-80FB-2979-5133F55DEADA}"/>
              </a:ext>
            </a:extLst>
          </p:cNvPr>
          <p:cNvSpPr txBox="1"/>
          <p:nvPr/>
        </p:nvSpPr>
        <p:spPr>
          <a:xfrm>
            <a:off x="4279017" y="2096255"/>
            <a:ext cx="7280001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thaiDist"/>
            <a:r>
              <a:rPr lang="th-TH" sz="2600" b="1" dirty="0">
                <a:solidFill>
                  <a:srgbClr val="0000CC"/>
                </a:solidFill>
                <a:effectLst/>
                <a:latin typeface="TH NiramitIT๙" panose="02000506000000020004" pitchFamily="2" charset="-34"/>
                <a:ea typeface="Calibri" panose="020F0502020204030204" pitchFamily="34" charset="0"/>
                <a:cs typeface="TH NiramitIT๙" panose="02000506000000020004" pitchFamily="2" charset="-34"/>
              </a:rPr>
              <a:t>	โรงเรียนวัดบัวขวัญ (มีทับราษฎร์บำรุง) เป็นโรงเรียนในสังกัดสำนักงานเขตพื้นที่การศึกษาประถมศึกษานนทบุรี เขต 1 สำนักงานคณะกรรมการการศึกษาขั้นพื้นฐาน กระทรวงศึกษาธิการ ตั้งอยู่เลขที่ 1  หมู่ 9 ตำบลบางกระสอ อำเภอเมืองนนทบุรี จังหวัดนนทบุรี 11000  </a:t>
            </a:r>
            <a:endParaRPr lang="en-US" sz="2600" b="1" dirty="0">
              <a:solidFill>
                <a:srgbClr val="0000CC"/>
              </a:solidFill>
              <a:effectLst/>
              <a:latin typeface="TH NiramitIT๙" panose="02000506000000020004" pitchFamily="2" charset="-34"/>
              <a:ea typeface="Calibri" panose="020F0502020204030204" pitchFamily="34" charset="0"/>
              <a:cs typeface="TH NiramitIT๙" panose="02000506000000020004" pitchFamily="2" charset="-34"/>
            </a:endParaRPr>
          </a:p>
          <a:p>
            <a:r>
              <a:rPr lang="th-TH" sz="2600" b="1" dirty="0">
                <a:solidFill>
                  <a:srgbClr val="0000CC"/>
                </a:solidFill>
                <a:effectLst/>
                <a:latin typeface="TH NiramitIT๙" panose="02000506000000020004" pitchFamily="2" charset="-34"/>
                <a:ea typeface="Calibri" panose="020F0502020204030204" pitchFamily="34" charset="0"/>
                <a:cs typeface="TH NiramitIT๙" panose="02000506000000020004" pitchFamily="2" charset="-34"/>
              </a:rPr>
              <a:t>	ปัจจุบัน มีพื้นที่ 3 ไร่ 40  ตารางวา จัดการเรียนการสอนตั้งแต่ระดับชั้นอนุบาลถึงชั้นประถมศึกษาปีที่ 6 ปีการศึกษา 256</a:t>
            </a:r>
            <a:r>
              <a:rPr lang="th-TH" sz="2600" b="1" dirty="0">
                <a:solidFill>
                  <a:srgbClr val="0000CC"/>
                </a:solidFill>
                <a:latin typeface="TH NiramitIT๙" panose="02000506000000020004" pitchFamily="2" charset="-34"/>
                <a:ea typeface="Calibri" panose="020F0502020204030204" pitchFamily="34" charset="0"/>
                <a:cs typeface="TH NiramitIT๙" panose="02000506000000020004" pitchFamily="2" charset="-34"/>
              </a:rPr>
              <a:t>6</a:t>
            </a:r>
            <a:r>
              <a:rPr lang="th-TH" sz="2600" b="1" dirty="0">
                <a:solidFill>
                  <a:srgbClr val="0000CC"/>
                </a:solidFill>
                <a:effectLst/>
                <a:latin typeface="TH NiramitIT๙" panose="02000506000000020004" pitchFamily="2" charset="-34"/>
                <a:ea typeface="Calibri" panose="020F0502020204030204" pitchFamily="34" charset="0"/>
                <a:cs typeface="TH NiramitIT๙" panose="02000506000000020004" pitchFamily="2" charset="-34"/>
              </a:rPr>
              <a:t>  โรงเรียนมีห้องเรียน จำนวน 16 ห้องเรียน นักเรียน จำนวน </a:t>
            </a:r>
            <a:r>
              <a:rPr lang="th-TH" sz="2600" b="1" dirty="0">
                <a:solidFill>
                  <a:srgbClr val="0000CC"/>
                </a:solidFill>
                <a:latin typeface="TH NiramitIT๙" panose="02000506000000020004" pitchFamily="2" charset="-34"/>
                <a:ea typeface="Calibri" panose="020F0502020204030204" pitchFamily="34" charset="0"/>
                <a:cs typeface="TH NiramitIT๙" panose="02000506000000020004" pitchFamily="2" charset="-34"/>
              </a:rPr>
              <a:t>442 </a:t>
            </a:r>
            <a:r>
              <a:rPr lang="th-TH" sz="2600" b="1" dirty="0">
                <a:solidFill>
                  <a:srgbClr val="0000CC"/>
                </a:solidFill>
                <a:effectLst/>
                <a:latin typeface="TH NiramitIT๙" panose="02000506000000020004" pitchFamily="2" charset="-34"/>
                <a:ea typeface="Calibri" panose="020F0502020204030204" pitchFamily="34" charset="0"/>
                <a:cs typeface="TH NiramitIT๙" panose="02000506000000020004" pitchFamily="2" charset="-34"/>
              </a:rPr>
              <a:t>คน ครูและบุคลากรทางการศึกษา จำนวน </a:t>
            </a:r>
            <a:r>
              <a:rPr lang="en-US" sz="2600" b="1" dirty="0">
                <a:solidFill>
                  <a:srgbClr val="0000CC"/>
                </a:solidFill>
                <a:effectLst/>
                <a:latin typeface="TH NiramitIT๙" panose="02000506000000020004" pitchFamily="2" charset="-34"/>
                <a:ea typeface="Calibri" panose="020F0502020204030204" pitchFamily="34" charset="0"/>
                <a:cs typeface="TH NiramitIT๙" panose="02000506000000020004" pitchFamily="2" charset="-34"/>
              </a:rPr>
              <a:t>38 </a:t>
            </a:r>
            <a:r>
              <a:rPr lang="th-TH" sz="2600" b="1" dirty="0">
                <a:solidFill>
                  <a:srgbClr val="0000CC"/>
                </a:solidFill>
                <a:effectLst/>
                <a:latin typeface="TH NiramitIT๙" panose="02000506000000020004" pitchFamily="2" charset="-34"/>
                <a:ea typeface="Calibri" panose="020F0502020204030204" pitchFamily="34" charset="0"/>
                <a:cs typeface="TH NiramitIT๙" panose="02000506000000020004" pitchFamily="2" charset="-34"/>
              </a:rPr>
              <a:t>คน</a:t>
            </a:r>
          </a:p>
          <a:p>
            <a:pPr algn="thaiDist"/>
            <a:r>
              <a:rPr lang="th-TH" sz="2600" b="1" dirty="0">
                <a:solidFill>
                  <a:srgbClr val="0000CC"/>
                </a:solidFill>
                <a:effectLst/>
                <a:latin typeface="TH NiramitIT๙" panose="02000506000000020004" pitchFamily="2" charset="-34"/>
                <a:ea typeface="Calibri" panose="020F0502020204030204" pitchFamily="34" charset="0"/>
                <a:cs typeface="TH NiramitIT๙" panose="02000506000000020004" pitchFamily="2" charset="-34"/>
              </a:rPr>
              <a:t>	</a:t>
            </a:r>
            <a:endParaRPr lang="en-US" sz="2600" b="1" dirty="0">
              <a:solidFill>
                <a:srgbClr val="0000CC"/>
              </a:solidFill>
              <a:effectLst/>
              <a:latin typeface="TH NiramitIT๙" panose="02000506000000020004" pitchFamily="2" charset="-34"/>
              <a:ea typeface="Calibri" panose="020F0502020204030204" pitchFamily="34" charset="0"/>
              <a:cs typeface="TH NiramitIT๙" panose="02000506000000020004" pitchFamily="2" charset="-34"/>
            </a:endParaRPr>
          </a:p>
        </p:txBody>
      </p:sp>
      <p:pic>
        <p:nvPicPr>
          <p:cNvPr id="27" name="รูปภาพ 26">
            <a:extLst>
              <a:ext uri="{FF2B5EF4-FFF2-40B4-BE49-F238E27FC236}">
                <a16:creationId xmlns:a16="http://schemas.microsoft.com/office/drawing/2014/main" id="{07445116-FD73-97D7-6907-C912E7A9287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026"/>
          <a:stretch/>
        </p:blipFill>
        <p:spPr>
          <a:xfrm>
            <a:off x="656656" y="1351280"/>
            <a:ext cx="3783422" cy="3839182"/>
          </a:xfrm>
          <a:prstGeom prst="rect">
            <a:avLst/>
          </a:prstGeom>
        </p:spPr>
      </p:pic>
      <p:pic>
        <p:nvPicPr>
          <p:cNvPr id="6" name="รูปภาพ 5">
            <a:extLst>
              <a:ext uri="{FF2B5EF4-FFF2-40B4-BE49-F238E27FC236}">
                <a16:creationId xmlns:a16="http://schemas.microsoft.com/office/drawing/2014/main" id="{ADCE3D34-FF55-33FF-6E34-B1EECA88FAB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539" y="1766577"/>
            <a:ext cx="3639808" cy="3639808"/>
          </a:xfrm>
          <a:prstGeom prst="rect">
            <a:avLst/>
          </a:prstGeom>
        </p:spPr>
      </p:pic>
      <p:grpSp>
        <p:nvGrpSpPr>
          <p:cNvPr id="20" name="กลุ่ม 19">
            <a:extLst>
              <a:ext uri="{FF2B5EF4-FFF2-40B4-BE49-F238E27FC236}">
                <a16:creationId xmlns:a16="http://schemas.microsoft.com/office/drawing/2014/main" id="{96BD4FE0-D664-4A3F-9015-337AF56D8B1C}"/>
              </a:ext>
            </a:extLst>
          </p:cNvPr>
          <p:cNvGrpSpPr/>
          <p:nvPr/>
        </p:nvGrpSpPr>
        <p:grpSpPr>
          <a:xfrm>
            <a:off x="714703" y="5342238"/>
            <a:ext cx="3174126" cy="1270317"/>
            <a:chOff x="2941140" y="848845"/>
            <a:chExt cx="6309719" cy="918060"/>
          </a:xfrm>
        </p:grpSpPr>
        <p:grpSp>
          <p:nvGrpSpPr>
            <p:cNvPr id="21" name="กลุ่ม 20">
              <a:extLst>
                <a:ext uri="{FF2B5EF4-FFF2-40B4-BE49-F238E27FC236}">
                  <a16:creationId xmlns:a16="http://schemas.microsoft.com/office/drawing/2014/main" id="{29D31CA4-B924-16B0-E4C6-1D4F6139E0D3}"/>
                </a:ext>
              </a:extLst>
            </p:cNvPr>
            <p:cNvGrpSpPr/>
            <p:nvPr/>
          </p:nvGrpSpPr>
          <p:grpSpPr>
            <a:xfrm>
              <a:off x="2941140" y="848845"/>
              <a:ext cx="6309719" cy="918060"/>
              <a:chOff x="2941140" y="848845"/>
              <a:chExt cx="6309719" cy="918060"/>
            </a:xfrm>
          </p:grpSpPr>
          <p:pic>
            <p:nvPicPr>
              <p:cNvPr id="23" name="รูปภาพ 22">
                <a:extLst>
                  <a:ext uri="{FF2B5EF4-FFF2-40B4-BE49-F238E27FC236}">
                    <a16:creationId xmlns:a16="http://schemas.microsoft.com/office/drawing/2014/main" id="{A1036C1B-E4D8-9BBF-FAEF-943305AEAAF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2941140" y="848845"/>
                <a:ext cx="6309719" cy="918060"/>
              </a:xfrm>
              <a:prstGeom prst="rect">
                <a:avLst/>
              </a:prstGeom>
            </p:spPr>
          </p:pic>
          <p:pic>
            <p:nvPicPr>
              <p:cNvPr id="24" name="รูปภาพ 23">
                <a:extLst>
                  <a:ext uri="{FF2B5EF4-FFF2-40B4-BE49-F238E27FC236}">
                    <a16:creationId xmlns:a16="http://schemas.microsoft.com/office/drawing/2014/main" id="{921EFBDA-D6B9-DBEF-7FE3-B2772175657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3627" b="92228" l="4110" r="96804">
                            <a14:foregroundMark x1="8676" y1="47150" x2="8676" y2="47150"/>
                            <a14:foregroundMark x1="4110" y1="48705" x2="4110" y2="48705"/>
                            <a14:foregroundMark x1="50685" y1="5181" x2="50685" y2="5181"/>
                            <a14:foregroundMark x1="93607" y1="51295" x2="93607" y2="51295"/>
                            <a14:foregroundMark x1="49772" y1="92228" x2="49772" y2="92228"/>
                            <a14:foregroundMark x1="96804" y1="49223" x2="96804" y2="49223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051468" y="1066991"/>
                <a:ext cx="546668" cy="481767"/>
              </a:xfrm>
              <a:prstGeom prst="rect">
                <a:avLst/>
              </a:prstGeom>
            </p:spPr>
          </p:pic>
          <p:pic>
            <p:nvPicPr>
              <p:cNvPr id="25" name="รูปภาพ 24">
                <a:extLst>
                  <a:ext uri="{FF2B5EF4-FFF2-40B4-BE49-F238E27FC236}">
                    <a16:creationId xmlns:a16="http://schemas.microsoft.com/office/drawing/2014/main" id="{2ACA95F7-0C3F-3264-1BB1-739B92309EF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3627" b="92228" l="4110" r="96804">
                            <a14:foregroundMark x1="8676" y1="47150" x2="8676" y2="47150"/>
                            <a14:foregroundMark x1="4110" y1="48705" x2="4110" y2="48705"/>
                            <a14:foregroundMark x1="50685" y1="5181" x2="50685" y2="5181"/>
                            <a14:foregroundMark x1="93607" y1="51295" x2="93607" y2="51295"/>
                            <a14:foregroundMark x1="49772" y1="92228" x2="49772" y2="92228"/>
                            <a14:foregroundMark x1="96804" y1="49223" x2="96804" y2="49223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593866" y="1066990"/>
                <a:ext cx="546668" cy="481767"/>
              </a:xfrm>
              <a:prstGeom prst="rect">
                <a:avLst/>
              </a:prstGeom>
            </p:spPr>
          </p:pic>
        </p:grpSp>
        <p:sp>
          <p:nvSpPr>
            <p:cNvPr id="22" name="กล่องข้อความ 21">
              <a:extLst>
                <a:ext uri="{FF2B5EF4-FFF2-40B4-BE49-F238E27FC236}">
                  <a16:creationId xmlns:a16="http://schemas.microsoft.com/office/drawing/2014/main" id="{727A02DD-844E-404E-60FA-ED37FE35D878}"/>
                </a:ext>
              </a:extLst>
            </p:cNvPr>
            <p:cNvSpPr txBox="1"/>
            <p:nvPr/>
          </p:nvSpPr>
          <p:spPr>
            <a:xfrm>
              <a:off x="3273105" y="989557"/>
              <a:ext cx="5645792" cy="68953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th-TH" b="1" dirty="0">
                  <a:solidFill>
                    <a:srgbClr val="0000CC"/>
                  </a:solidFill>
                  <a:effectLst>
                    <a:glow rad="139700">
                      <a:srgbClr val="FFFFFF"/>
                    </a:glow>
                  </a:effectLst>
                  <a:latin typeface="TH NiramitIT๙" panose="02000506000000020004" pitchFamily="2" charset="-34"/>
                  <a:cs typeface="TH NiramitIT๙" panose="02000506000000020004" pitchFamily="2" charset="-34"/>
                </a:rPr>
                <a:t>นางสาลินี  สุขศิริ</a:t>
              </a:r>
            </a:p>
            <a:p>
              <a:pPr algn="ctr"/>
              <a:r>
                <a:rPr lang="th-TH" b="1" dirty="0">
                  <a:solidFill>
                    <a:srgbClr val="0000CC"/>
                  </a:solidFill>
                  <a:effectLst>
                    <a:glow rad="139700">
                      <a:srgbClr val="FFFFFF"/>
                    </a:glow>
                  </a:effectLst>
                  <a:latin typeface="TH NiramitIT๙" panose="02000506000000020004" pitchFamily="2" charset="-34"/>
                  <a:cs typeface="TH NiramitIT๙" panose="02000506000000020004" pitchFamily="2" charset="-34"/>
                </a:rPr>
                <a:t>ผู้อำนวยการโรงเรียน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050604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รูปภาพ 52">
            <a:extLst>
              <a:ext uri="{FF2B5EF4-FFF2-40B4-BE49-F238E27FC236}">
                <a16:creationId xmlns:a16="http://schemas.microsoft.com/office/drawing/2014/main" id="{4E7ABDA2-8B23-024C-92F9-9C8157643E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529236"/>
            <a:ext cx="12192000" cy="1328764"/>
          </a:xfrm>
          <a:prstGeom prst="rect">
            <a:avLst/>
          </a:prstGeom>
        </p:spPr>
      </p:pic>
      <p:pic>
        <p:nvPicPr>
          <p:cNvPr id="18" name="รูปภาพ 17">
            <a:extLst>
              <a:ext uri="{FF2B5EF4-FFF2-40B4-BE49-F238E27FC236}">
                <a16:creationId xmlns:a16="http://schemas.microsoft.com/office/drawing/2014/main" id="{D99EC5B5-7650-C2CE-E6EF-FD5217E42C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2594" y="319974"/>
            <a:ext cx="2535190" cy="1426044"/>
          </a:xfrm>
          <a:prstGeom prst="rect">
            <a:avLst/>
          </a:prstGeom>
        </p:spPr>
      </p:pic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DDB3E154-6FDE-B9A0-5B94-8D4CD4EC763D}"/>
              </a:ext>
            </a:extLst>
          </p:cNvPr>
          <p:cNvGrpSpPr/>
          <p:nvPr/>
        </p:nvGrpSpPr>
        <p:grpSpPr>
          <a:xfrm>
            <a:off x="0" y="2043747"/>
            <a:ext cx="12192000" cy="4494279"/>
            <a:chOff x="0" y="2043747"/>
            <a:chExt cx="12192000" cy="4494279"/>
          </a:xfrm>
        </p:grpSpPr>
        <p:pic>
          <p:nvPicPr>
            <p:cNvPr id="7" name="รูปภาพ 6">
              <a:extLst>
                <a:ext uri="{FF2B5EF4-FFF2-40B4-BE49-F238E27FC236}">
                  <a16:creationId xmlns:a16="http://schemas.microsoft.com/office/drawing/2014/main" id="{63521D5B-F754-0083-233D-96CED42479C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570" b="13991"/>
            <a:stretch/>
          </p:blipFill>
          <p:spPr>
            <a:xfrm>
              <a:off x="2905759" y="2043747"/>
              <a:ext cx="6380482" cy="4494279"/>
            </a:xfrm>
            <a:prstGeom prst="rect">
              <a:avLst/>
            </a:prstGeom>
          </p:spPr>
        </p:pic>
        <p:sp>
          <p:nvSpPr>
            <p:cNvPr id="9" name="สี่เหลี่ยมผืนผ้า 8">
              <a:extLst>
                <a:ext uri="{FF2B5EF4-FFF2-40B4-BE49-F238E27FC236}">
                  <a16:creationId xmlns:a16="http://schemas.microsoft.com/office/drawing/2014/main" id="{05709C46-8815-C164-7F07-59F6D227E388}"/>
                </a:ext>
              </a:extLst>
            </p:cNvPr>
            <p:cNvSpPr/>
            <p:nvPr/>
          </p:nvSpPr>
          <p:spPr>
            <a:xfrm>
              <a:off x="0" y="3429000"/>
              <a:ext cx="12192000" cy="1640840"/>
            </a:xfrm>
            <a:prstGeom prst="rect">
              <a:avLst/>
            </a:prstGeom>
            <a:solidFill>
              <a:schemeClr val="bg1">
                <a:alpha val="8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/>
            </a:p>
          </p:txBody>
        </p:sp>
      </p:grpSp>
      <p:sp>
        <p:nvSpPr>
          <p:cNvPr id="33" name="กล่องข้อความ 32">
            <a:extLst>
              <a:ext uri="{FF2B5EF4-FFF2-40B4-BE49-F238E27FC236}">
                <a16:creationId xmlns:a16="http://schemas.microsoft.com/office/drawing/2014/main" id="{B46CF1A7-EAC4-52F4-5841-0D1A1EC53084}"/>
              </a:ext>
            </a:extLst>
          </p:cNvPr>
          <p:cNvSpPr txBox="1"/>
          <p:nvPr/>
        </p:nvSpPr>
        <p:spPr>
          <a:xfrm>
            <a:off x="0" y="4218381"/>
            <a:ext cx="12192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th-TH" sz="6000" b="1" dirty="0">
                <a:solidFill>
                  <a:srgbClr val="0000CC"/>
                </a:solidFill>
                <a:effectLst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การจัดการศึกษาเพื่อความปลอดภัย</a:t>
            </a:r>
            <a:endParaRPr lang="th-TH" sz="13800" b="1" dirty="0"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latin typeface="TH Niramit AS" panose="02000506000000020004" pitchFamily="2" charset="-34"/>
              <a:cs typeface="TH Niramit AS" panose="02000506000000020004" pitchFamily="2" charset="-34"/>
            </a:endParaRPr>
          </a:p>
        </p:txBody>
      </p:sp>
      <p:sp>
        <p:nvSpPr>
          <p:cNvPr id="2" name="กล่องข้อความ 1">
            <a:extLst>
              <a:ext uri="{FF2B5EF4-FFF2-40B4-BE49-F238E27FC236}">
                <a16:creationId xmlns:a16="http://schemas.microsoft.com/office/drawing/2014/main" id="{0C7B94B9-EB4C-C092-E898-F96382ACF699}"/>
              </a:ext>
            </a:extLst>
          </p:cNvPr>
          <p:cNvSpPr txBox="1"/>
          <p:nvPr/>
        </p:nvSpPr>
        <p:spPr>
          <a:xfrm>
            <a:off x="1842976" y="3429000"/>
            <a:ext cx="8506047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th-TH" sz="6600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cs typeface="TH Niramit AS" panose="02000506000000020004" pitchFamily="2" charset="-34"/>
              </a:rPr>
              <a:t>นโยบายที่ 1</a:t>
            </a:r>
            <a:endParaRPr lang="th-TH" sz="6600" dirty="0">
              <a:latin typeface="TH Niramit AS" panose="02000506000000020004" pitchFamily="2" charset="-34"/>
              <a:cs typeface="TH Niramit AS" panose="02000506000000020004" pitchFamily="2" charset="-34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2CD85319-F610-14A8-6286-A1E5AE3410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8063" y="553833"/>
            <a:ext cx="761402" cy="797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69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850743"/>
            <a:ext cx="6517820" cy="91806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0" y="1608206"/>
            <a:ext cx="8096752" cy="1470274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12528" y="1837936"/>
            <a:ext cx="8096752" cy="1083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th-TH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1.1 การดำเนินงานตามแผน/มาตรการด้านความปลอดภัยให้แก่ผู้เรียน                                                      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th-TH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    ครูและบุคลากรในการป้องกันภัยคุกคามรูปแบบใหม่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061628" y="1017088"/>
            <a:ext cx="59754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th-TH" sz="3600" b="1" dirty="0">
                <a:solidFill>
                  <a:srgbClr val="0000CC"/>
                </a:solidFill>
                <a:effectLst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การจัดการศึกษาเพื่อความปลอดภัย</a:t>
            </a:r>
            <a:endParaRPr lang="th-TH" sz="7200" b="1" dirty="0"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latin typeface="TH Niramit AS" panose="02000506000000020004" pitchFamily="2" charset="-34"/>
              <a:cs typeface="TH Niramit AS" panose="02000506000000020004" pitchFamily="2" charset="-34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9A8B5970-AEF6-28C5-788E-8CA355FEB932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5" b="2523"/>
          <a:stretch/>
        </p:blipFill>
        <p:spPr bwMode="auto">
          <a:xfrm>
            <a:off x="2369489" y="3026899"/>
            <a:ext cx="2713017" cy="3544918"/>
          </a:xfrm>
          <a:prstGeom prst="rect">
            <a:avLst/>
          </a:prstGeom>
          <a:noFill/>
          <a:ln w="38100">
            <a:solidFill>
              <a:schemeClr val="bg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24C5001-E897-AA60-C595-D283475B2C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6039" y="3026899"/>
            <a:ext cx="4621696" cy="34654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138643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850743"/>
            <a:ext cx="6517820" cy="91806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0" y="1608206"/>
            <a:ext cx="8096752" cy="1470274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12528" y="1837936"/>
            <a:ext cx="8096752" cy="1083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th-TH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1.1 การดำเนินงานตามแผน/มาตรการด้านความปลอดภัยให้แก่ผู้เรียน                                                      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th-TH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    ครูและบุคลากรในการป้องกันภัยคุกคามรูปแบบใหม่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061628" y="1017088"/>
            <a:ext cx="59754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th-TH" sz="3600" b="1" dirty="0">
                <a:solidFill>
                  <a:srgbClr val="0000CC"/>
                </a:solidFill>
                <a:effectLst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การจัดการศึกษาเพื่อความปลอดภัย</a:t>
            </a:r>
            <a:endParaRPr lang="th-TH" sz="7200" b="1" dirty="0"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latin typeface="TH Niramit AS" panose="02000506000000020004" pitchFamily="2" charset="-34"/>
              <a:cs typeface="TH Niramit AS" panose="02000506000000020004" pitchFamily="2" charset="-34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AA888E2-4A5E-014A-D6CE-886005C0FC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9356" y="3111893"/>
            <a:ext cx="4695701" cy="324844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56A65A1-9217-37EB-2983-8EF5F3234A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89805" y="3111893"/>
            <a:ext cx="4331262" cy="324844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683043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850743"/>
            <a:ext cx="6517820" cy="91806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0" y="1689486"/>
            <a:ext cx="9411705" cy="918060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21088" y="1868416"/>
            <a:ext cx="9336272" cy="5878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1.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2 </a:t>
            </a:r>
            <a:r>
              <a:rPr kumimoji="0" lang="th-TH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การจัดการเรียนรู้เพื่อส่งเสริมคุณลักษณะและพฤติกรรมที่พึงประสงค์ของผู้เรียน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061628" y="1017088"/>
            <a:ext cx="59754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การจัดการศึกษาเพื่อความปลอดภัย</a:t>
            </a:r>
            <a:endParaRPr kumimoji="0" lang="th-TH" sz="72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B3B83500-C2ED-B577-2ED6-F94AF44F6D1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9888" y="2746376"/>
            <a:ext cx="4627207" cy="3432215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6" name="Picture 15">
            <a:extLst>
              <a:ext uri="{FF2B5EF4-FFF2-40B4-BE49-F238E27FC236}">
                <a16:creationId xmlns:a16="http://schemas.microsoft.com/office/drawing/2014/main" id="{E575E980-6BF0-EEA7-23F4-27A6EC7784D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905" y="2746376"/>
            <a:ext cx="4552463" cy="3432215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2376086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850743"/>
            <a:ext cx="6517820" cy="91806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0" y="1689486"/>
            <a:ext cx="9411705" cy="918060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21088" y="1868416"/>
            <a:ext cx="9336272" cy="5878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1.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2 </a:t>
            </a:r>
            <a:r>
              <a:rPr kumimoji="0" lang="th-TH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การจัดการเรียนรู้เพื่อส่งเสริมคุณลักษณะและพฤติกรรมที่พึงประสงค์ของผู้เรียน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061628" y="1017088"/>
            <a:ext cx="59754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การจัดการศึกษาเพื่อความปลอดภัย</a:t>
            </a:r>
            <a:endParaRPr kumimoji="0" lang="th-TH" sz="72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AA90E2-E8EE-B77A-DC1D-6A67BF5CF3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3449" y="2746376"/>
            <a:ext cx="5172551" cy="25862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8126E3B-A3AE-5CAD-2461-0B919C8352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01803" y="2642331"/>
            <a:ext cx="4114947" cy="30398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0301486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850743"/>
            <a:ext cx="6517820" cy="91806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0" y="1689486"/>
            <a:ext cx="8940800" cy="918060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12528" y="1868416"/>
            <a:ext cx="9336272" cy="5878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1.</a:t>
            </a:r>
            <a:r>
              <a:rPr lang="en-US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3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 </a:t>
            </a:r>
            <a:r>
              <a:rPr kumimoji="0" lang="th-TH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การปกป้องคุ้มครองต่อสถานการณ์ที่เกิดขึ้นกับผู้เรียน ครู และบุคลากร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061628" y="1017088"/>
            <a:ext cx="59754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การจัดการศึกษาเพื่อความปลอดภัย</a:t>
            </a:r>
            <a:endParaRPr kumimoji="0" lang="th-TH" sz="72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37817583-2DD9-99C7-2CB7-E43356421FA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7196" y="2857563"/>
            <a:ext cx="4461575" cy="2983349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6" name="Picture 8">
            <a:extLst>
              <a:ext uri="{FF2B5EF4-FFF2-40B4-BE49-F238E27FC236}">
                <a16:creationId xmlns:a16="http://schemas.microsoft.com/office/drawing/2014/main" id="{E2E0577C-8233-13C3-8363-F8A2B0B93EC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826" y="2857563"/>
            <a:ext cx="4383792" cy="2983349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3853457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850743"/>
            <a:ext cx="6517820" cy="91806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0" y="1689486"/>
            <a:ext cx="8940800" cy="918060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12528" y="1868416"/>
            <a:ext cx="9336272" cy="5878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1.</a:t>
            </a:r>
            <a:r>
              <a:rPr lang="en-US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3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 </a:t>
            </a:r>
            <a:r>
              <a:rPr kumimoji="0" lang="th-TH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การปกป้องคุ้มครองต่อสถานการณ์ที่เกิดขึ้นกับผู้เรียน ครู และบุคลากร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061628" y="1017088"/>
            <a:ext cx="59754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การจัดการศึกษาเพื่อความปลอดภัย</a:t>
            </a:r>
            <a:endParaRPr kumimoji="0" lang="th-TH" sz="72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597E80-4C28-1E29-933D-723D054E66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46022" y="2756533"/>
            <a:ext cx="4044350" cy="30325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578F172-9D78-4697-C856-A88CD1FE63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746376"/>
            <a:ext cx="4549978" cy="30325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5027392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รูปภาพ 52">
            <a:extLst>
              <a:ext uri="{FF2B5EF4-FFF2-40B4-BE49-F238E27FC236}">
                <a16:creationId xmlns:a16="http://schemas.microsoft.com/office/drawing/2014/main" id="{4E7ABDA2-8B23-024C-92F9-9C8157643E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529236"/>
            <a:ext cx="12192000" cy="1328764"/>
          </a:xfrm>
          <a:prstGeom prst="rect">
            <a:avLst/>
          </a:prstGeom>
        </p:spPr>
      </p:pic>
      <p:pic>
        <p:nvPicPr>
          <p:cNvPr id="18" name="รูปภาพ 17">
            <a:extLst>
              <a:ext uri="{FF2B5EF4-FFF2-40B4-BE49-F238E27FC236}">
                <a16:creationId xmlns:a16="http://schemas.microsoft.com/office/drawing/2014/main" id="{D99EC5B5-7650-C2CE-E6EF-FD5217E42C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2594" y="319974"/>
            <a:ext cx="2535190" cy="1426044"/>
          </a:xfrm>
          <a:prstGeom prst="rect">
            <a:avLst/>
          </a:prstGeom>
        </p:spPr>
      </p:pic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DDB3E154-6FDE-B9A0-5B94-8D4CD4EC763D}"/>
              </a:ext>
            </a:extLst>
          </p:cNvPr>
          <p:cNvGrpSpPr/>
          <p:nvPr/>
        </p:nvGrpSpPr>
        <p:grpSpPr>
          <a:xfrm>
            <a:off x="0" y="2043747"/>
            <a:ext cx="12192000" cy="4494279"/>
            <a:chOff x="0" y="2043747"/>
            <a:chExt cx="12192000" cy="4494279"/>
          </a:xfrm>
        </p:grpSpPr>
        <p:pic>
          <p:nvPicPr>
            <p:cNvPr id="7" name="รูปภาพ 6">
              <a:extLst>
                <a:ext uri="{FF2B5EF4-FFF2-40B4-BE49-F238E27FC236}">
                  <a16:creationId xmlns:a16="http://schemas.microsoft.com/office/drawing/2014/main" id="{63521D5B-F754-0083-233D-96CED42479C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570" b="13991"/>
            <a:stretch/>
          </p:blipFill>
          <p:spPr>
            <a:xfrm>
              <a:off x="2905759" y="2043747"/>
              <a:ext cx="6380482" cy="4494279"/>
            </a:xfrm>
            <a:prstGeom prst="rect">
              <a:avLst/>
            </a:prstGeom>
          </p:spPr>
        </p:pic>
        <p:sp>
          <p:nvSpPr>
            <p:cNvPr id="9" name="สี่เหลี่ยมผืนผ้า 8">
              <a:extLst>
                <a:ext uri="{FF2B5EF4-FFF2-40B4-BE49-F238E27FC236}">
                  <a16:creationId xmlns:a16="http://schemas.microsoft.com/office/drawing/2014/main" id="{05709C46-8815-C164-7F07-59F6D227E388}"/>
                </a:ext>
              </a:extLst>
            </p:cNvPr>
            <p:cNvSpPr/>
            <p:nvPr/>
          </p:nvSpPr>
          <p:spPr>
            <a:xfrm>
              <a:off x="0" y="3429000"/>
              <a:ext cx="12192000" cy="1640840"/>
            </a:xfrm>
            <a:prstGeom prst="rect">
              <a:avLst/>
            </a:prstGeom>
            <a:solidFill>
              <a:schemeClr val="bg1">
                <a:alpha val="8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endParaRPr>
            </a:p>
          </p:txBody>
        </p:sp>
      </p:grpSp>
      <p:sp>
        <p:nvSpPr>
          <p:cNvPr id="33" name="กล่องข้อความ 32">
            <a:extLst>
              <a:ext uri="{FF2B5EF4-FFF2-40B4-BE49-F238E27FC236}">
                <a16:creationId xmlns:a16="http://schemas.microsoft.com/office/drawing/2014/main" id="{B46CF1A7-EAC4-52F4-5841-0D1A1EC53084}"/>
              </a:ext>
            </a:extLst>
          </p:cNvPr>
          <p:cNvSpPr txBox="1"/>
          <p:nvPr/>
        </p:nvSpPr>
        <p:spPr>
          <a:xfrm>
            <a:off x="-1" y="4162439"/>
            <a:ext cx="12192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60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การยกระดับคุณภาพการศึกษา</a:t>
            </a:r>
            <a:endParaRPr kumimoji="0" lang="th-TH" sz="138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sp>
        <p:nvSpPr>
          <p:cNvPr id="2" name="กล่องข้อความ 1">
            <a:extLst>
              <a:ext uri="{FF2B5EF4-FFF2-40B4-BE49-F238E27FC236}">
                <a16:creationId xmlns:a16="http://schemas.microsoft.com/office/drawing/2014/main" id="{0C7B94B9-EB4C-C092-E898-F96382ACF699}"/>
              </a:ext>
            </a:extLst>
          </p:cNvPr>
          <p:cNvSpPr txBox="1"/>
          <p:nvPr/>
        </p:nvSpPr>
        <p:spPr>
          <a:xfrm>
            <a:off x="1842976" y="3429000"/>
            <a:ext cx="8506047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6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+mn-ea"/>
                <a:cs typeface="TH Niramit AS" panose="02000506000000020004" pitchFamily="2" charset="-34"/>
              </a:rPr>
              <a:t>นโยบายที่ </a:t>
            </a: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+mn-ea"/>
                <a:cs typeface="TH Niramit AS" panose="02000506000000020004" pitchFamily="2" charset="-34"/>
              </a:rPr>
              <a:t>2</a:t>
            </a:r>
            <a:endParaRPr kumimoji="0" lang="th-TH" sz="6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2CD85319-F610-14A8-6286-A1E5AE3410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8063" y="553833"/>
            <a:ext cx="761402" cy="797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982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850743"/>
            <a:ext cx="6517820" cy="91806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0" y="1689486"/>
            <a:ext cx="7988968" cy="918060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41403" y="1868416"/>
            <a:ext cx="7510680" cy="5878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2.1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 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การส่งเสริมสนับสนุนการจัดการเรียนรู้ฐานสมรรถนะของผู้เรียน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061628" y="1017088"/>
            <a:ext cx="59754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การยกระดับคุณภาพการศึกษา</a:t>
            </a:r>
            <a:endParaRPr kumimoji="0" lang="th-TH" sz="72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3" name="รูปภาพ 2" descr="รูปภาพประกอบด้วย คน, เสื้อผ้า, ขัน, ในร่ม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AF410666-32B4-4BE8-DABB-30D733B8C4D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3493" y="2707159"/>
            <a:ext cx="4513493" cy="3452227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6" name="รูปภาพ 5" descr="รูปภาพประกอบด้วย เสื้อผ้า, กลางแจ้ง, คน, ปลูก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5AC3B5C8-1C34-A6D0-2FD5-C1AE9FF1319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9203" y="2707158"/>
            <a:ext cx="4513492" cy="3452227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84513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850743"/>
            <a:ext cx="6517820" cy="91806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-1" y="1689486"/>
            <a:ext cx="8162223" cy="918060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41403" y="1868416"/>
            <a:ext cx="7655060" cy="5878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2.2 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การพัฒนาผู้เรียนให้มีสมรรถนะและทักษะที่จำเป็นในศตวรรษที่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21</a:t>
            </a:r>
            <a:endParaRPr kumimoji="0" lang="th-TH" sz="28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Calibri" panose="020F0502020204030204" pitchFamily="34" charset="0"/>
              <a:cs typeface="TH Niramit AS" panose="02000506000000020004" pitchFamily="2" charset="-34"/>
            </a:endParaRPr>
          </a:p>
        </p:txBody>
      </p:sp>
      <p:sp>
        <p:nvSpPr>
          <p:cNvPr id="2" name="กล่องข้อความ 1">
            <a:extLst>
              <a:ext uri="{FF2B5EF4-FFF2-40B4-BE49-F238E27FC236}">
                <a16:creationId xmlns:a16="http://schemas.microsoft.com/office/drawing/2014/main" id="{3AC92CE4-5D10-DDA2-E146-F842622E5512}"/>
              </a:ext>
            </a:extLst>
          </p:cNvPr>
          <p:cNvSpPr txBox="1"/>
          <p:nvPr/>
        </p:nvSpPr>
        <p:spPr>
          <a:xfrm>
            <a:off x="3061628" y="1017088"/>
            <a:ext cx="59754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การยกระดับคุณภาพการศึกษา</a:t>
            </a:r>
            <a:endParaRPr kumimoji="0" lang="th-TH" sz="72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D86CBC-43BC-C5E8-2633-5A0B336B07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90640" y="2578879"/>
            <a:ext cx="3267623" cy="345883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6726F20-2A00-7884-68C4-F77954BF1A8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23260" y="2746376"/>
            <a:ext cx="4920068" cy="32758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846717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850743"/>
            <a:ext cx="6517820" cy="91806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-1" y="1689486"/>
            <a:ext cx="8162223" cy="918060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41403" y="1868416"/>
            <a:ext cx="7655060" cy="5878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2.2 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การพัฒนาผู้เรียนให้มีสมรรถนะและทักษะที่จำเป็นในศตวรรษที่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21</a:t>
            </a:r>
            <a:endParaRPr kumimoji="0" lang="th-TH" sz="28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Calibri" panose="020F0502020204030204" pitchFamily="34" charset="0"/>
              <a:cs typeface="TH Niramit AS" panose="02000506000000020004" pitchFamily="2" charset="-34"/>
            </a:endParaRPr>
          </a:p>
        </p:txBody>
      </p:sp>
      <p:sp>
        <p:nvSpPr>
          <p:cNvPr id="2" name="กล่องข้อความ 1">
            <a:extLst>
              <a:ext uri="{FF2B5EF4-FFF2-40B4-BE49-F238E27FC236}">
                <a16:creationId xmlns:a16="http://schemas.microsoft.com/office/drawing/2014/main" id="{3AC92CE4-5D10-DDA2-E146-F842622E5512}"/>
              </a:ext>
            </a:extLst>
          </p:cNvPr>
          <p:cNvSpPr txBox="1"/>
          <p:nvPr/>
        </p:nvSpPr>
        <p:spPr>
          <a:xfrm>
            <a:off x="3061628" y="1017088"/>
            <a:ext cx="59754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การยกระดับคุณภาพการศึกษา</a:t>
            </a:r>
            <a:endParaRPr kumimoji="0" lang="th-TH" sz="72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F4B9C1C1-3DD8-6136-DCD0-47BA01911020}"/>
              </a:ext>
            </a:extLst>
          </p:cNvPr>
          <p:cNvSpPr/>
          <p:nvPr/>
        </p:nvSpPr>
        <p:spPr>
          <a:xfrm>
            <a:off x="1149068" y="2786475"/>
            <a:ext cx="4685147" cy="3346009"/>
          </a:xfrm>
          <a:prstGeom prst="rect">
            <a:avLst/>
          </a:prstGeom>
          <a:blipFill dpi="0"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th-TH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21387BF-EF00-966A-E206-B6D97EDEA17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0170" y="2810344"/>
            <a:ext cx="4462351" cy="33460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464085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850743"/>
            <a:ext cx="6517820" cy="91806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-1" y="1670235"/>
            <a:ext cx="9184153" cy="1429100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41402" y="1868416"/>
            <a:ext cx="8665713" cy="1083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2.3 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การพัฒนาครูในด้านการวัดและประเมินผลเพื่อพัฒนาการเรียนรู้ของผู้เรียน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th-TH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(</a:t>
            </a:r>
            <a:r>
              <a:rPr lang="en-US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Assessment for Learning</a:t>
            </a:r>
            <a:r>
              <a:rPr lang="th-TH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)</a:t>
            </a:r>
            <a:endParaRPr kumimoji="0" lang="th-TH" sz="28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Calibri" panose="020F0502020204030204" pitchFamily="34" charset="0"/>
              <a:cs typeface="TH Niramit AS" panose="02000506000000020004" pitchFamily="2" charset="-34"/>
            </a:endParaRPr>
          </a:p>
        </p:txBody>
      </p:sp>
      <p:sp>
        <p:nvSpPr>
          <p:cNvPr id="2" name="กล่องข้อความ 1">
            <a:extLst>
              <a:ext uri="{FF2B5EF4-FFF2-40B4-BE49-F238E27FC236}">
                <a16:creationId xmlns:a16="http://schemas.microsoft.com/office/drawing/2014/main" id="{4D0BB24F-A954-F6F1-B0BB-580B4156FB9F}"/>
              </a:ext>
            </a:extLst>
          </p:cNvPr>
          <p:cNvSpPr txBox="1"/>
          <p:nvPr/>
        </p:nvSpPr>
        <p:spPr>
          <a:xfrm>
            <a:off x="3061628" y="1017088"/>
            <a:ext cx="59754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การยกระดับคุณภาพการศึกษา</a:t>
            </a:r>
            <a:endParaRPr kumimoji="0" lang="th-TH" sz="72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4253CD69-47C3-0BE7-2AF8-93E8E9364FEF}"/>
              </a:ext>
            </a:extLst>
          </p:cNvPr>
          <p:cNvSpPr/>
          <p:nvPr/>
        </p:nvSpPr>
        <p:spPr>
          <a:xfrm>
            <a:off x="1150615" y="3149971"/>
            <a:ext cx="4546178" cy="3005194"/>
          </a:xfrm>
          <a:prstGeom prst="rect">
            <a:avLst/>
          </a:prstGeom>
          <a:blipFill dpi="0"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th-TH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89D1965-DB19-83CF-EEE7-A3B24A986E8C}"/>
              </a:ext>
            </a:extLst>
          </p:cNvPr>
          <p:cNvSpPr/>
          <p:nvPr/>
        </p:nvSpPr>
        <p:spPr>
          <a:xfrm>
            <a:off x="6169288" y="3149971"/>
            <a:ext cx="4633579" cy="3005194"/>
          </a:xfrm>
          <a:prstGeom prst="rect">
            <a:avLst/>
          </a:prstGeom>
          <a:blipFill dpi="0"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411352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850743"/>
            <a:ext cx="6517820" cy="91806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0" y="1689486"/>
            <a:ext cx="7748338" cy="918060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79903" y="1868416"/>
            <a:ext cx="7655060" cy="5878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2.4 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การจัดการเรียนรู้ด้วยการลงมือปฏิบัติจริง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(</a:t>
            </a:r>
            <a:r>
              <a:rPr lang="en-US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Active Learning)</a:t>
            </a:r>
            <a:endParaRPr kumimoji="0" lang="th-TH" sz="28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Calibri" panose="020F0502020204030204" pitchFamily="34" charset="0"/>
              <a:cs typeface="TH Niramit AS" panose="02000506000000020004" pitchFamily="2" charset="-34"/>
            </a:endParaRPr>
          </a:p>
        </p:txBody>
      </p:sp>
      <p:sp>
        <p:nvSpPr>
          <p:cNvPr id="2" name="กล่องข้อความ 1">
            <a:extLst>
              <a:ext uri="{FF2B5EF4-FFF2-40B4-BE49-F238E27FC236}">
                <a16:creationId xmlns:a16="http://schemas.microsoft.com/office/drawing/2014/main" id="{665E873E-E5C9-191C-E905-AD4520982A04}"/>
              </a:ext>
            </a:extLst>
          </p:cNvPr>
          <p:cNvSpPr txBox="1"/>
          <p:nvPr/>
        </p:nvSpPr>
        <p:spPr>
          <a:xfrm>
            <a:off x="3061628" y="1017088"/>
            <a:ext cx="59754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การยกระดับคุณภาพการศึกษา</a:t>
            </a:r>
            <a:endParaRPr kumimoji="0" lang="th-TH" sz="72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40D9704E-AE70-1F61-E1B5-257D68BC0229}"/>
              </a:ext>
            </a:extLst>
          </p:cNvPr>
          <p:cNvSpPr/>
          <p:nvPr/>
        </p:nvSpPr>
        <p:spPr>
          <a:xfrm>
            <a:off x="1107439" y="2893782"/>
            <a:ext cx="4663441" cy="3108156"/>
          </a:xfrm>
          <a:prstGeom prst="rect">
            <a:avLst/>
          </a:prstGeom>
          <a:blipFill dpi="0"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th-TH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9DECE68-E6F2-CD07-BB28-3D5235AC01F7}"/>
              </a:ext>
            </a:extLst>
          </p:cNvPr>
          <p:cNvSpPr/>
          <p:nvPr/>
        </p:nvSpPr>
        <p:spPr>
          <a:xfrm>
            <a:off x="6248400" y="2893782"/>
            <a:ext cx="5030705" cy="3108156"/>
          </a:xfrm>
          <a:prstGeom prst="rect">
            <a:avLst/>
          </a:prstGeom>
          <a:blipFill dpi="0"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714673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850743"/>
            <a:ext cx="6517820" cy="91806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0" y="1689486"/>
            <a:ext cx="8328830" cy="918060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79903" y="1868416"/>
            <a:ext cx="8328830" cy="5878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2.5 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การพัฒนาทักษะดิจิทัลและภาษาคอมพิวเตอร์ (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Coding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) ของผู้เรียน</a:t>
            </a:r>
          </a:p>
        </p:txBody>
      </p:sp>
      <p:sp>
        <p:nvSpPr>
          <p:cNvPr id="2" name="กล่องข้อความ 1">
            <a:extLst>
              <a:ext uri="{FF2B5EF4-FFF2-40B4-BE49-F238E27FC236}">
                <a16:creationId xmlns:a16="http://schemas.microsoft.com/office/drawing/2014/main" id="{FD5BDCF5-78D4-8217-6CA9-2C03B2F41C32}"/>
              </a:ext>
            </a:extLst>
          </p:cNvPr>
          <p:cNvSpPr txBox="1"/>
          <p:nvPr/>
        </p:nvSpPr>
        <p:spPr>
          <a:xfrm>
            <a:off x="3061628" y="1017088"/>
            <a:ext cx="59754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การยกระดับคุณภาพการศึกษา</a:t>
            </a:r>
            <a:endParaRPr kumimoji="0" lang="th-TH" sz="72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C602160B-29B4-A3B6-7178-4C741EBD773C}"/>
              </a:ext>
            </a:extLst>
          </p:cNvPr>
          <p:cNvSpPr/>
          <p:nvPr/>
        </p:nvSpPr>
        <p:spPr>
          <a:xfrm>
            <a:off x="1401720" y="2786476"/>
            <a:ext cx="4351717" cy="3350428"/>
          </a:xfrm>
          <a:prstGeom prst="rect">
            <a:avLst/>
          </a:prstGeom>
          <a:blipFill dpi="0"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th-TH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9ECEE6B-6186-5624-A15E-5F6E03608C81}"/>
              </a:ext>
            </a:extLst>
          </p:cNvPr>
          <p:cNvSpPr/>
          <p:nvPr/>
        </p:nvSpPr>
        <p:spPr>
          <a:xfrm>
            <a:off x="6228080" y="2786476"/>
            <a:ext cx="4639524" cy="3350428"/>
          </a:xfrm>
          <a:prstGeom prst="rect">
            <a:avLst/>
          </a:prstGeom>
          <a:blipFill dpi="0"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120363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850743"/>
            <a:ext cx="6517820" cy="91806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-1" y="1689485"/>
            <a:ext cx="11251934" cy="1457975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79902" y="1868416"/>
            <a:ext cx="10792897" cy="1083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2.6 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การพัฒนารูปแบบการจัดการเรียนการสอนประวัติศาสตร์ หน้าที่พลเมือง ศีลธรรม                และการเสริมสร้างวิถีชีวิตของความเป็นพลเมืองที่ทันสมัย น่าสนใจ และเหมาะสมกับวัยของผู้เรียน  </a:t>
            </a:r>
          </a:p>
        </p:txBody>
      </p:sp>
      <p:sp>
        <p:nvSpPr>
          <p:cNvPr id="2" name="กล่องข้อความ 1">
            <a:extLst>
              <a:ext uri="{FF2B5EF4-FFF2-40B4-BE49-F238E27FC236}">
                <a16:creationId xmlns:a16="http://schemas.microsoft.com/office/drawing/2014/main" id="{8CA02A9E-8AB1-FC82-1A2A-1210B96A00C5}"/>
              </a:ext>
            </a:extLst>
          </p:cNvPr>
          <p:cNvSpPr txBox="1"/>
          <p:nvPr/>
        </p:nvSpPr>
        <p:spPr>
          <a:xfrm>
            <a:off x="3061628" y="1017088"/>
            <a:ext cx="59754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การยกระดับคุณภาพการศึกษา</a:t>
            </a:r>
            <a:endParaRPr kumimoji="0" lang="th-TH" sz="72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3" name="Picture 2" descr="ไม่มีคำอธิบาย">
            <a:extLst>
              <a:ext uri="{FF2B5EF4-FFF2-40B4-BE49-F238E27FC236}">
                <a16:creationId xmlns:a16="http://schemas.microsoft.com/office/drawing/2014/main" id="{2ADEE9FE-0A75-8229-0536-2B752286F5A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66"/>
          <a:stretch/>
        </p:blipFill>
        <p:spPr bwMode="auto">
          <a:xfrm>
            <a:off x="1051721" y="3247096"/>
            <a:ext cx="4668414" cy="2896422"/>
          </a:xfrm>
          <a:prstGeom prst="rect">
            <a:avLst/>
          </a:prstGeom>
          <a:noFill/>
          <a:ln w="38100">
            <a:solidFill>
              <a:schemeClr val="bg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1" descr="ไม่มีคำอธิบาย">
            <a:extLst>
              <a:ext uri="{FF2B5EF4-FFF2-40B4-BE49-F238E27FC236}">
                <a16:creationId xmlns:a16="http://schemas.microsoft.com/office/drawing/2014/main" id="{95F3D9BD-2ABF-BE02-BA3B-B4C9831F27E4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70"/>
          <a:stretch/>
        </p:blipFill>
        <p:spPr bwMode="auto">
          <a:xfrm>
            <a:off x="6225537" y="3238792"/>
            <a:ext cx="4455806" cy="2904726"/>
          </a:xfrm>
          <a:prstGeom prst="rect">
            <a:avLst/>
          </a:prstGeom>
          <a:noFill/>
          <a:ln w="38100">
            <a:solidFill>
              <a:schemeClr val="bg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230433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850743"/>
            <a:ext cx="6517820" cy="91806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-1" y="1689485"/>
            <a:ext cx="7931217" cy="1457976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79903" y="1871582"/>
            <a:ext cx="7347053" cy="1083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2.7 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การส่งเสริมการให้ความรู้และทักษะด้านการเงินและการออม        (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Financial Literacy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) ให้กับผู้เรียน </a:t>
            </a:r>
          </a:p>
        </p:txBody>
      </p:sp>
      <p:sp>
        <p:nvSpPr>
          <p:cNvPr id="2" name="กล่องข้อความ 1">
            <a:extLst>
              <a:ext uri="{FF2B5EF4-FFF2-40B4-BE49-F238E27FC236}">
                <a16:creationId xmlns:a16="http://schemas.microsoft.com/office/drawing/2014/main" id="{B97C2A8C-E539-4A40-DE69-48AC7BA2F20C}"/>
              </a:ext>
            </a:extLst>
          </p:cNvPr>
          <p:cNvSpPr txBox="1"/>
          <p:nvPr/>
        </p:nvSpPr>
        <p:spPr>
          <a:xfrm>
            <a:off x="3061628" y="1017088"/>
            <a:ext cx="59754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การยกระดับคุณภาพการศึกษา</a:t>
            </a:r>
            <a:endParaRPr kumimoji="0" lang="th-TH" sz="72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3" name="Picture 1" descr="ไม่มีคำอธิบาย">
            <a:extLst>
              <a:ext uri="{FF2B5EF4-FFF2-40B4-BE49-F238E27FC236}">
                <a16:creationId xmlns:a16="http://schemas.microsoft.com/office/drawing/2014/main" id="{B8E2857E-4BE4-82A1-54D9-5F16B32EC76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119" b="6041"/>
          <a:stretch/>
        </p:blipFill>
        <p:spPr bwMode="auto">
          <a:xfrm>
            <a:off x="6157217" y="3137053"/>
            <a:ext cx="4567796" cy="2989426"/>
          </a:xfrm>
          <a:prstGeom prst="rect">
            <a:avLst/>
          </a:prstGeom>
          <a:noFill/>
          <a:ln w="38100">
            <a:solidFill>
              <a:schemeClr val="bg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 descr="ไม่มีคำอธิบาย">
            <a:extLst>
              <a:ext uri="{FF2B5EF4-FFF2-40B4-BE49-F238E27FC236}">
                <a16:creationId xmlns:a16="http://schemas.microsoft.com/office/drawing/2014/main" id="{FFA9FF4D-D0E3-66F8-40FC-88991962893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408"/>
          <a:stretch/>
        </p:blipFill>
        <p:spPr bwMode="auto">
          <a:xfrm>
            <a:off x="1182141" y="3147461"/>
            <a:ext cx="4553638" cy="2964891"/>
          </a:xfrm>
          <a:prstGeom prst="rect">
            <a:avLst/>
          </a:prstGeom>
          <a:noFill/>
          <a:ln w="38100">
            <a:solidFill>
              <a:schemeClr val="bg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268122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850743"/>
            <a:ext cx="6517820" cy="91806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0" y="1710231"/>
            <a:ext cx="10366409" cy="821213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75512" y="1852666"/>
            <a:ext cx="10061377" cy="5878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2.8 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การพัฒนาระบบการประเมินคุณภาพสถานศึกษาที่เน้นสมรรถนะและผลลัพธ์ที่ตัวผู้เรียน</a:t>
            </a:r>
          </a:p>
        </p:txBody>
      </p:sp>
      <p:sp>
        <p:nvSpPr>
          <p:cNvPr id="2" name="กล่องข้อความ 1">
            <a:extLst>
              <a:ext uri="{FF2B5EF4-FFF2-40B4-BE49-F238E27FC236}">
                <a16:creationId xmlns:a16="http://schemas.microsoft.com/office/drawing/2014/main" id="{CFAA8952-C323-3A7A-0600-6271AFDDCC9C}"/>
              </a:ext>
            </a:extLst>
          </p:cNvPr>
          <p:cNvSpPr txBox="1"/>
          <p:nvPr/>
        </p:nvSpPr>
        <p:spPr>
          <a:xfrm>
            <a:off x="3061628" y="1017088"/>
            <a:ext cx="59754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การยกระดับคุณภาพการศึกษา</a:t>
            </a:r>
            <a:endParaRPr kumimoji="0" lang="th-TH" sz="72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13" name="รูปภาพ 12" descr="รูปภาพประกอบด้วย เสื้อผ้า, คน, ใบหน้าของมนุษย์, สาว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0ED4AE57-114D-2181-2FE7-C371A52BB8F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1912" y="2615307"/>
            <a:ext cx="4833698" cy="3447040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E75CEE8-DEAA-A9B5-8983-476BEE4177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6813" y="2872671"/>
            <a:ext cx="4895635" cy="29164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504674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รูปภาพ 52">
            <a:extLst>
              <a:ext uri="{FF2B5EF4-FFF2-40B4-BE49-F238E27FC236}">
                <a16:creationId xmlns:a16="http://schemas.microsoft.com/office/drawing/2014/main" id="{4E7ABDA2-8B23-024C-92F9-9C8157643E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529236"/>
            <a:ext cx="12192000" cy="1328764"/>
          </a:xfrm>
          <a:prstGeom prst="rect">
            <a:avLst/>
          </a:prstGeom>
        </p:spPr>
      </p:pic>
      <p:pic>
        <p:nvPicPr>
          <p:cNvPr id="18" name="รูปภาพ 17">
            <a:extLst>
              <a:ext uri="{FF2B5EF4-FFF2-40B4-BE49-F238E27FC236}">
                <a16:creationId xmlns:a16="http://schemas.microsoft.com/office/drawing/2014/main" id="{D99EC5B5-7650-C2CE-E6EF-FD5217E42C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2594" y="319974"/>
            <a:ext cx="2535190" cy="1426044"/>
          </a:xfrm>
          <a:prstGeom prst="rect">
            <a:avLst/>
          </a:prstGeom>
        </p:spPr>
      </p:pic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DDB3E154-6FDE-B9A0-5B94-8D4CD4EC763D}"/>
              </a:ext>
            </a:extLst>
          </p:cNvPr>
          <p:cNvGrpSpPr/>
          <p:nvPr/>
        </p:nvGrpSpPr>
        <p:grpSpPr>
          <a:xfrm>
            <a:off x="0" y="2043747"/>
            <a:ext cx="12192000" cy="4494279"/>
            <a:chOff x="0" y="2043747"/>
            <a:chExt cx="12192000" cy="4494279"/>
          </a:xfrm>
        </p:grpSpPr>
        <p:pic>
          <p:nvPicPr>
            <p:cNvPr id="7" name="รูปภาพ 6">
              <a:extLst>
                <a:ext uri="{FF2B5EF4-FFF2-40B4-BE49-F238E27FC236}">
                  <a16:creationId xmlns:a16="http://schemas.microsoft.com/office/drawing/2014/main" id="{63521D5B-F754-0083-233D-96CED42479C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570" b="13991"/>
            <a:stretch/>
          </p:blipFill>
          <p:spPr>
            <a:xfrm>
              <a:off x="2905759" y="2043747"/>
              <a:ext cx="6380482" cy="4494279"/>
            </a:xfrm>
            <a:prstGeom prst="rect">
              <a:avLst/>
            </a:prstGeom>
          </p:spPr>
        </p:pic>
        <p:sp>
          <p:nvSpPr>
            <p:cNvPr id="9" name="สี่เหลี่ยมผืนผ้า 8">
              <a:extLst>
                <a:ext uri="{FF2B5EF4-FFF2-40B4-BE49-F238E27FC236}">
                  <a16:creationId xmlns:a16="http://schemas.microsoft.com/office/drawing/2014/main" id="{05709C46-8815-C164-7F07-59F6D227E388}"/>
                </a:ext>
              </a:extLst>
            </p:cNvPr>
            <p:cNvSpPr/>
            <p:nvPr/>
          </p:nvSpPr>
          <p:spPr>
            <a:xfrm>
              <a:off x="0" y="3429000"/>
              <a:ext cx="12192000" cy="1640840"/>
            </a:xfrm>
            <a:prstGeom prst="rect">
              <a:avLst/>
            </a:prstGeom>
            <a:solidFill>
              <a:schemeClr val="bg1">
                <a:alpha val="8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endParaRPr>
            </a:p>
          </p:txBody>
        </p:sp>
      </p:grpSp>
      <p:sp>
        <p:nvSpPr>
          <p:cNvPr id="33" name="กล่องข้อความ 32">
            <a:extLst>
              <a:ext uri="{FF2B5EF4-FFF2-40B4-BE49-F238E27FC236}">
                <a16:creationId xmlns:a16="http://schemas.microsoft.com/office/drawing/2014/main" id="{B46CF1A7-EAC4-52F4-5841-0D1A1EC53084}"/>
              </a:ext>
            </a:extLst>
          </p:cNvPr>
          <p:cNvSpPr txBox="1"/>
          <p:nvPr/>
        </p:nvSpPr>
        <p:spPr>
          <a:xfrm>
            <a:off x="-167897" y="4331176"/>
            <a:ext cx="12513899" cy="7540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43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การสร้างโอกาส ความเสมอภาค และความเท่าเทียมทางการศึกษาทุกวัย</a:t>
            </a:r>
            <a:endParaRPr kumimoji="0" lang="th-TH" sz="43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sp>
        <p:nvSpPr>
          <p:cNvPr id="2" name="กล่องข้อความ 1">
            <a:extLst>
              <a:ext uri="{FF2B5EF4-FFF2-40B4-BE49-F238E27FC236}">
                <a16:creationId xmlns:a16="http://schemas.microsoft.com/office/drawing/2014/main" id="{0C7B94B9-EB4C-C092-E898-F96382ACF699}"/>
              </a:ext>
            </a:extLst>
          </p:cNvPr>
          <p:cNvSpPr txBox="1"/>
          <p:nvPr/>
        </p:nvSpPr>
        <p:spPr>
          <a:xfrm>
            <a:off x="1842976" y="3480930"/>
            <a:ext cx="8506047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6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+mn-ea"/>
                <a:cs typeface="TH Niramit AS" panose="02000506000000020004" pitchFamily="2" charset="-34"/>
              </a:rPr>
              <a:t>นโยบายที่ </a:t>
            </a: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+mn-ea"/>
                <a:cs typeface="TH Niramit AS" panose="02000506000000020004" pitchFamily="2" charset="-34"/>
              </a:rPr>
              <a:t>3</a:t>
            </a:r>
            <a:endParaRPr kumimoji="0" lang="th-TH" sz="6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2CD85319-F610-14A8-6286-A1E5AE3410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8063" y="553833"/>
            <a:ext cx="761402" cy="797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536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738982"/>
            <a:ext cx="6517820" cy="1080621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0" y="1710231"/>
            <a:ext cx="9298115" cy="809449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32312" y="1833115"/>
            <a:ext cx="9428248" cy="570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3.1 </a:t>
            </a:r>
            <a:r>
              <a:rPr kumimoji="0" lang="th-TH" sz="27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การส่งเสริมสนับสนุนการดำเนินการเพื่อป้องกันเด็กตกหล่นและเด็กออกกลางคัน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602994" y="838368"/>
            <a:ext cx="490888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การสร้างโอกาส ความเสมอภาค               และความเท่าเทียมทางการศึกษาทุกช่วงวัย</a:t>
            </a:r>
            <a:endParaRPr kumimoji="0" lang="th-TH" sz="60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33AF89-D65C-9452-0A78-E03CA17D0F4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14223" y="2763724"/>
            <a:ext cx="4261963" cy="31920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78B90AA-C4A0-3221-FB80-C40F8E08D39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63048" y="2763725"/>
            <a:ext cx="4177647" cy="31920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7187154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690880"/>
            <a:ext cx="6517820" cy="124968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1" y="1811831"/>
            <a:ext cx="9560559" cy="809449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32312" y="1915139"/>
            <a:ext cx="9428248" cy="570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3.2 </a:t>
            </a:r>
            <a:r>
              <a:rPr kumimoji="0" lang="th-TH" sz="27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การส่งเสริมสนับสนุนให้เด็กปฐมวัยทุกคนได้รับการพัฒนาการสมวัยอย่างมีคุณภาพ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602994" y="889168"/>
            <a:ext cx="490888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การสร้างโอกาส ความเสมอภาค               และความเท่าเทียมทางการศึกษาทุกช่วงวัย</a:t>
            </a:r>
            <a:endParaRPr kumimoji="0" lang="th-TH" sz="60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9F76F5-28BA-0AE4-EC9A-0C754790FD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63112" y="2825642"/>
            <a:ext cx="4353638" cy="326522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4680056-0F8B-D9F4-2110-752886C1E6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74719" y="2853962"/>
            <a:ext cx="4856549" cy="32369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8272635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690880"/>
            <a:ext cx="6517820" cy="124968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1" y="1811831"/>
            <a:ext cx="8511877" cy="1327609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32312" y="1953786"/>
            <a:ext cx="8078037" cy="1047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700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3.3 </a:t>
            </a:r>
            <a:r>
              <a:rPr kumimoji="0" lang="th-TH" sz="27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การส่งเสริมสนับสนุนให้ผู้เรียนกลุ่มเป้าหมายพิเศษ และกลุ่มเปราะบาง รวมทั้งกลุ่ม </a:t>
            </a:r>
            <a:r>
              <a:rPr lang="en-US" sz="2700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NEETs </a:t>
            </a:r>
            <a:r>
              <a:rPr lang="th-TH" sz="2700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ได้รับการศึกษาที่เหมาะสมตามความจำเป็นตามศักยภาพ</a:t>
            </a:r>
            <a:endParaRPr kumimoji="0" lang="th-TH" sz="27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Calibri" panose="020F0502020204030204" pitchFamily="34" charset="0"/>
              <a:cs typeface="TH Niramit AS" panose="02000506000000020004" pitchFamily="2" charset="-34"/>
            </a:endParaRP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602994" y="889168"/>
            <a:ext cx="490888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การสร้างโอกาส ความเสมอภาค               และความเท่าเทียมทางการศึกษาทุกช่วงวัย</a:t>
            </a:r>
            <a:endParaRPr kumimoji="0" lang="th-TH" sz="60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959B28-02C9-5504-F8EC-2BA5E780E1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43544" y="3139440"/>
            <a:ext cx="3818062" cy="286354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0859B6E-CEA7-B420-AEFF-6BCC158D7D2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3152666"/>
            <a:ext cx="3818062" cy="286354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3741785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690880"/>
            <a:ext cx="6517820" cy="124968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1" y="1811831"/>
            <a:ext cx="8511877" cy="1327609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32312" y="1953786"/>
            <a:ext cx="8078037" cy="1047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3.4 </a:t>
            </a:r>
            <a:r>
              <a:rPr kumimoji="0" lang="th-TH" sz="27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การจัดการศึกษาในรูปแบบที่หลากหลาย เพื่อให้ทุกกลุ่มเข้าถึงการศึกษา การเรียนรู้และการฝึกอาชีพ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602994" y="889168"/>
            <a:ext cx="490888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การสร้างโอกาส ความเสมอภาค               และความเท่าเทียมทางการศึกษาทุกช่วงวัย</a:t>
            </a:r>
            <a:endParaRPr kumimoji="0" lang="th-TH" sz="60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6" name="รูปภาพ 5" descr="รูปภาพประกอบด้วย เสื้อผ้า, คน, ผนัง, ในร่ม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06D42855-A412-CC68-BBCF-F9C1B0B0CEE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11" r="13351"/>
          <a:stretch/>
        </p:blipFill>
        <p:spPr>
          <a:xfrm>
            <a:off x="1331431" y="3170035"/>
            <a:ext cx="4480089" cy="2919776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13" name="รูปภาพ 12" descr="รูปภาพประกอบด้วย เสื้อผ้า, คน, การศึกษา, ชั้น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83B5B956-749E-7A6B-E973-9CC1D7291EC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1961" y="3162826"/>
            <a:ext cx="4669559" cy="2937145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3433992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รูปภาพ 52">
            <a:extLst>
              <a:ext uri="{FF2B5EF4-FFF2-40B4-BE49-F238E27FC236}">
                <a16:creationId xmlns:a16="http://schemas.microsoft.com/office/drawing/2014/main" id="{4E7ABDA2-8B23-024C-92F9-9C8157643E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529236"/>
            <a:ext cx="12192000" cy="1328764"/>
          </a:xfrm>
          <a:prstGeom prst="rect">
            <a:avLst/>
          </a:prstGeom>
        </p:spPr>
      </p:pic>
      <p:pic>
        <p:nvPicPr>
          <p:cNvPr id="18" name="รูปภาพ 17">
            <a:extLst>
              <a:ext uri="{FF2B5EF4-FFF2-40B4-BE49-F238E27FC236}">
                <a16:creationId xmlns:a16="http://schemas.microsoft.com/office/drawing/2014/main" id="{D99EC5B5-7650-C2CE-E6EF-FD5217E42C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2594" y="319974"/>
            <a:ext cx="2535190" cy="1426044"/>
          </a:xfrm>
          <a:prstGeom prst="rect">
            <a:avLst/>
          </a:prstGeom>
        </p:spPr>
      </p:pic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DDB3E154-6FDE-B9A0-5B94-8D4CD4EC763D}"/>
              </a:ext>
            </a:extLst>
          </p:cNvPr>
          <p:cNvGrpSpPr/>
          <p:nvPr/>
        </p:nvGrpSpPr>
        <p:grpSpPr>
          <a:xfrm>
            <a:off x="0" y="2043747"/>
            <a:ext cx="12192000" cy="4494279"/>
            <a:chOff x="0" y="2043747"/>
            <a:chExt cx="12192000" cy="4494279"/>
          </a:xfrm>
        </p:grpSpPr>
        <p:pic>
          <p:nvPicPr>
            <p:cNvPr id="7" name="รูปภาพ 6">
              <a:extLst>
                <a:ext uri="{FF2B5EF4-FFF2-40B4-BE49-F238E27FC236}">
                  <a16:creationId xmlns:a16="http://schemas.microsoft.com/office/drawing/2014/main" id="{63521D5B-F754-0083-233D-96CED42479C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570" b="13991"/>
            <a:stretch/>
          </p:blipFill>
          <p:spPr>
            <a:xfrm>
              <a:off x="2905759" y="2043747"/>
              <a:ext cx="6380482" cy="4494279"/>
            </a:xfrm>
            <a:prstGeom prst="rect">
              <a:avLst/>
            </a:prstGeom>
          </p:spPr>
        </p:pic>
        <p:sp>
          <p:nvSpPr>
            <p:cNvPr id="9" name="สี่เหลี่ยมผืนผ้า 8">
              <a:extLst>
                <a:ext uri="{FF2B5EF4-FFF2-40B4-BE49-F238E27FC236}">
                  <a16:creationId xmlns:a16="http://schemas.microsoft.com/office/drawing/2014/main" id="{05709C46-8815-C164-7F07-59F6D227E388}"/>
                </a:ext>
              </a:extLst>
            </p:cNvPr>
            <p:cNvSpPr/>
            <p:nvPr/>
          </p:nvSpPr>
          <p:spPr>
            <a:xfrm>
              <a:off x="0" y="3429000"/>
              <a:ext cx="12192000" cy="1640840"/>
            </a:xfrm>
            <a:prstGeom prst="rect">
              <a:avLst/>
            </a:prstGeom>
            <a:solidFill>
              <a:schemeClr val="bg1">
                <a:alpha val="8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endParaRPr>
            </a:p>
          </p:txBody>
        </p:sp>
      </p:grpSp>
      <p:sp>
        <p:nvSpPr>
          <p:cNvPr id="33" name="กล่องข้อความ 32">
            <a:extLst>
              <a:ext uri="{FF2B5EF4-FFF2-40B4-BE49-F238E27FC236}">
                <a16:creationId xmlns:a16="http://schemas.microsoft.com/office/drawing/2014/main" id="{B46CF1A7-EAC4-52F4-5841-0D1A1EC53084}"/>
              </a:ext>
            </a:extLst>
          </p:cNvPr>
          <p:cNvSpPr txBox="1"/>
          <p:nvPr/>
        </p:nvSpPr>
        <p:spPr>
          <a:xfrm>
            <a:off x="-167897" y="4331176"/>
            <a:ext cx="12513899" cy="7540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43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+mn-ea"/>
                <a:cs typeface="TH Niramit AS" panose="02000506000000020004" pitchFamily="2" charset="-34"/>
              </a:rPr>
              <a:t>การศึกษาเพื่อพัฒนาทักษะอาชีพและเพิ่มขีดความสามารถในการแข่งขัน</a:t>
            </a:r>
          </a:p>
        </p:txBody>
      </p:sp>
      <p:sp>
        <p:nvSpPr>
          <p:cNvPr id="2" name="กล่องข้อความ 1">
            <a:extLst>
              <a:ext uri="{FF2B5EF4-FFF2-40B4-BE49-F238E27FC236}">
                <a16:creationId xmlns:a16="http://schemas.microsoft.com/office/drawing/2014/main" id="{0C7B94B9-EB4C-C092-E898-F96382ACF699}"/>
              </a:ext>
            </a:extLst>
          </p:cNvPr>
          <p:cNvSpPr txBox="1"/>
          <p:nvPr/>
        </p:nvSpPr>
        <p:spPr>
          <a:xfrm>
            <a:off x="1842976" y="3480930"/>
            <a:ext cx="8506047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6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+mn-ea"/>
                <a:cs typeface="TH Niramit AS" panose="02000506000000020004" pitchFamily="2" charset="-34"/>
              </a:rPr>
              <a:t>นโยบายที่ </a:t>
            </a: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+mn-ea"/>
                <a:cs typeface="TH Niramit AS" panose="02000506000000020004" pitchFamily="2" charset="-34"/>
              </a:rPr>
              <a:t>4</a:t>
            </a:r>
            <a:endParaRPr kumimoji="0" lang="th-TH" sz="6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2CD85319-F610-14A8-6286-A1E5AE3410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8063" y="553833"/>
            <a:ext cx="761402" cy="797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72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690880"/>
            <a:ext cx="6517820" cy="124968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1" y="1811831"/>
            <a:ext cx="3602993" cy="954107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32313" y="1953786"/>
            <a:ext cx="3326648" cy="570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th-TH" sz="2700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การพัฒนาสมรรถนะอาชีพ</a:t>
            </a:r>
            <a:endParaRPr kumimoji="0" lang="th-TH" sz="27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Calibri" panose="020F0502020204030204" pitchFamily="34" charset="0"/>
              <a:cs typeface="TH Niramit AS" panose="02000506000000020004" pitchFamily="2" charset="-34"/>
            </a:endParaRP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602994" y="889168"/>
            <a:ext cx="490888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การศึกษาเพื่อ</a:t>
            </a:r>
            <a:r>
              <a:rPr kumimoji="0" lang="th-TH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พัฒ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นาทักาะอาชีพและเพิ่มขีดความสามารถในการแข่งขัน</a:t>
            </a:r>
            <a:endParaRPr kumimoji="0" lang="th-TH" sz="60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B65B20-A737-D2C2-CDE9-1C35D16396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00480" y="3229975"/>
            <a:ext cx="4377800" cy="293714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F65C137-F5E6-4680-4AC9-0CA41249335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3152666"/>
            <a:ext cx="4558018" cy="28619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8229622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690880"/>
            <a:ext cx="6517820" cy="124968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10532" y="1843275"/>
            <a:ext cx="3714243" cy="1077026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32312" y="2056730"/>
            <a:ext cx="3470682" cy="570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th-TH" sz="2700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การศึกษาต่อในระดับที่สูงขึ้น</a:t>
            </a:r>
            <a:endParaRPr kumimoji="0" lang="th-TH" sz="27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Calibri" panose="020F0502020204030204" pitchFamily="34" charset="0"/>
              <a:cs typeface="TH Niramit AS" panose="02000506000000020004" pitchFamily="2" charset="-34"/>
            </a:endParaRP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602994" y="889168"/>
            <a:ext cx="490888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การศึกษาเพื่อ</a:t>
            </a:r>
            <a:r>
              <a:rPr kumimoji="0" lang="th-TH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พัฒ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นาทักาะอาชีพและเพิ่มขีดความสามารถในการแข่งขัน</a:t>
            </a:r>
            <a:endParaRPr kumimoji="0" lang="th-TH" sz="60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5F8906-15AC-1B73-ADE2-C013DF220B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3111" y="3036471"/>
            <a:ext cx="2943327" cy="32057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9FA71E8-2459-343E-9DA9-22415789922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90166" y="3061511"/>
            <a:ext cx="3007949" cy="321863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6145435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รูปภาพ 52">
            <a:extLst>
              <a:ext uri="{FF2B5EF4-FFF2-40B4-BE49-F238E27FC236}">
                <a16:creationId xmlns:a16="http://schemas.microsoft.com/office/drawing/2014/main" id="{4E7ABDA2-8B23-024C-92F9-9C8157643E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529236"/>
            <a:ext cx="12192000" cy="1328764"/>
          </a:xfrm>
          <a:prstGeom prst="rect">
            <a:avLst/>
          </a:prstGeom>
        </p:spPr>
      </p:pic>
      <p:pic>
        <p:nvPicPr>
          <p:cNvPr id="18" name="รูปภาพ 17">
            <a:extLst>
              <a:ext uri="{FF2B5EF4-FFF2-40B4-BE49-F238E27FC236}">
                <a16:creationId xmlns:a16="http://schemas.microsoft.com/office/drawing/2014/main" id="{D99EC5B5-7650-C2CE-E6EF-FD5217E42C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2594" y="319974"/>
            <a:ext cx="2535190" cy="1426044"/>
          </a:xfrm>
          <a:prstGeom prst="rect">
            <a:avLst/>
          </a:prstGeom>
        </p:spPr>
      </p:pic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DDB3E154-6FDE-B9A0-5B94-8D4CD4EC763D}"/>
              </a:ext>
            </a:extLst>
          </p:cNvPr>
          <p:cNvGrpSpPr/>
          <p:nvPr/>
        </p:nvGrpSpPr>
        <p:grpSpPr>
          <a:xfrm>
            <a:off x="0" y="2043747"/>
            <a:ext cx="12192000" cy="4494279"/>
            <a:chOff x="0" y="2043747"/>
            <a:chExt cx="12192000" cy="4494279"/>
          </a:xfrm>
        </p:grpSpPr>
        <p:pic>
          <p:nvPicPr>
            <p:cNvPr id="7" name="รูปภาพ 6">
              <a:extLst>
                <a:ext uri="{FF2B5EF4-FFF2-40B4-BE49-F238E27FC236}">
                  <a16:creationId xmlns:a16="http://schemas.microsoft.com/office/drawing/2014/main" id="{63521D5B-F754-0083-233D-96CED42479C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570" b="13991"/>
            <a:stretch/>
          </p:blipFill>
          <p:spPr>
            <a:xfrm>
              <a:off x="2905759" y="2043747"/>
              <a:ext cx="6380482" cy="4494279"/>
            </a:xfrm>
            <a:prstGeom prst="rect">
              <a:avLst/>
            </a:prstGeom>
          </p:spPr>
        </p:pic>
        <p:sp>
          <p:nvSpPr>
            <p:cNvPr id="9" name="สี่เหลี่ยมผืนผ้า 8">
              <a:extLst>
                <a:ext uri="{FF2B5EF4-FFF2-40B4-BE49-F238E27FC236}">
                  <a16:creationId xmlns:a16="http://schemas.microsoft.com/office/drawing/2014/main" id="{05709C46-8815-C164-7F07-59F6D227E388}"/>
                </a:ext>
              </a:extLst>
            </p:cNvPr>
            <p:cNvSpPr/>
            <p:nvPr/>
          </p:nvSpPr>
          <p:spPr>
            <a:xfrm>
              <a:off x="0" y="3429000"/>
              <a:ext cx="12192000" cy="1640840"/>
            </a:xfrm>
            <a:prstGeom prst="rect">
              <a:avLst/>
            </a:prstGeom>
            <a:solidFill>
              <a:schemeClr val="bg1">
                <a:alpha val="8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endParaRPr>
            </a:p>
          </p:txBody>
        </p:sp>
      </p:grpSp>
      <p:sp>
        <p:nvSpPr>
          <p:cNvPr id="33" name="กล่องข้อความ 32">
            <a:extLst>
              <a:ext uri="{FF2B5EF4-FFF2-40B4-BE49-F238E27FC236}">
                <a16:creationId xmlns:a16="http://schemas.microsoft.com/office/drawing/2014/main" id="{B46CF1A7-EAC4-52F4-5841-0D1A1EC53084}"/>
              </a:ext>
            </a:extLst>
          </p:cNvPr>
          <p:cNvSpPr txBox="1"/>
          <p:nvPr/>
        </p:nvSpPr>
        <p:spPr>
          <a:xfrm>
            <a:off x="-167897" y="4331176"/>
            <a:ext cx="1251389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th-TH" sz="3200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cs typeface="TH Niramit AS" panose="02000506000000020004" pitchFamily="2" charset="-34"/>
              </a:rPr>
              <a:t>การส่งเสริมสนับสนุนวิชาชีพครูและบุคลากรทางการศึกษาและบุคลากรสังกัดกระทรวงศึกษาธิการ</a:t>
            </a:r>
            <a:endParaRPr kumimoji="0" lang="th-TH" sz="32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sp>
        <p:nvSpPr>
          <p:cNvPr id="2" name="กล่องข้อความ 1">
            <a:extLst>
              <a:ext uri="{FF2B5EF4-FFF2-40B4-BE49-F238E27FC236}">
                <a16:creationId xmlns:a16="http://schemas.microsoft.com/office/drawing/2014/main" id="{0C7B94B9-EB4C-C092-E898-F96382ACF699}"/>
              </a:ext>
            </a:extLst>
          </p:cNvPr>
          <p:cNvSpPr txBox="1"/>
          <p:nvPr/>
        </p:nvSpPr>
        <p:spPr>
          <a:xfrm>
            <a:off x="1842976" y="3480930"/>
            <a:ext cx="8506047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6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+mn-ea"/>
                <a:cs typeface="TH Niramit AS" panose="02000506000000020004" pitchFamily="2" charset="-34"/>
              </a:rPr>
              <a:t>นโยบายที่ </a:t>
            </a: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+mn-ea"/>
                <a:cs typeface="TH Niramit AS" panose="02000506000000020004" pitchFamily="2" charset="-34"/>
              </a:rPr>
              <a:t>5</a:t>
            </a:r>
            <a:endParaRPr kumimoji="0" lang="th-TH" sz="6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2CD85319-F610-14A8-6286-A1E5AE3410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8063" y="553833"/>
            <a:ext cx="761402" cy="797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985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690880"/>
            <a:ext cx="6517820" cy="124968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1" y="1811831"/>
            <a:ext cx="8926554" cy="1327609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32311" y="1953786"/>
            <a:ext cx="8618283" cy="1047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5.1 </a:t>
            </a:r>
            <a:r>
              <a:rPr kumimoji="0" lang="th-TH" sz="27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การส่งเสริมสนับสนุนการดำเนินการตามหลักเกณฑ์ การประเมินวิทยฐานะแนวใหม่ (หลักเกณฑ์ </a:t>
            </a: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PA)</a:t>
            </a:r>
            <a:endParaRPr kumimoji="0" lang="th-TH" sz="27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Calibri" panose="020F0502020204030204" pitchFamily="34" charset="0"/>
              <a:cs typeface="TH Niramit AS" panose="02000506000000020004" pitchFamily="2" charset="-34"/>
            </a:endParaRP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199237" y="889168"/>
            <a:ext cx="5727318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การส่งเสริมสนับสนุนวิชาชีพครูและบุคลากร                         ทางการศึกษาและบุคลากรสังกัดกระทรวงศึกษาธิการ</a:t>
            </a:r>
            <a:endParaRPr kumimoji="0" lang="th-TH" sz="26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1777FC0F-14EC-1B7F-D062-D5BD7FEE19BB}"/>
              </a:ext>
            </a:extLst>
          </p:cNvPr>
          <p:cNvSpPr/>
          <p:nvPr/>
        </p:nvSpPr>
        <p:spPr>
          <a:xfrm>
            <a:off x="1403422" y="3275278"/>
            <a:ext cx="4517343" cy="2859463"/>
          </a:xfrm>
          <a:prstGeom prst="rect">
            <a:avLst/>
          </a:prstGeom>
          <a:blipFill dpi="0"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th-TH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2FDCAE3-85C6-0106-305E-A1A884DC76FE}"/>
              </a:ext>
            </a:extLst>
          </p:cNvPr>
          <p:cNvSpPr/>
          <p:nvPr/>
        </p:nvSpPr>
        <p:spPr>
          <a:xfrm>
            <a:off x="6213835" y="3307657"/>
            <a:ext cx="4346271" cy="2859463"/>
          </a:xfrm>
          <a:prstGeom prst="rect">
            <a:avLst/>
          </a:prstGeom>
          <a:blipFill dpi="0"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571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2158388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690880"/>
            <a:ext cx="6517820" cy="124968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1" y="1811831"/>
            <a:ext cx="8926554" cy="1327609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32311" y="1953786"/>
            <a:ext cx="8618283" cy="1047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5.1 </a:t>
            </a:r>
            <a:r>
              <a:rPr kumimoji="0" lang="th-TH" sz="27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การส่งเสริมสนับสนุนการดำเนินการตามหลักเกณฑ์ การประเมินวิทยฐานะแนวใหม่ (หลักเกณฑ์ </a:t>
            </a: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PA)</a:t>
            </a:r>
            <a:endParaRPr kumimoji="0" lang="th-TH" sz="27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Calibri" panose="020F0502020204030204" pitchFamily="34" charset="0"/>
              <a:cs typeface="TH Niramit AS" panose="02000506000000020004" pitchFamily="2" charset="-34"/>
            </a:endParaRP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199237" y="889168"/>
            <a:ext cx="5727318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การส่งเสริมสนับสนุนวิชาชีพครูและบุคลากร                         ทางการศึกษาและบุคลากรสังกัดกระทรวงศึกษาธิการ</a:t>
            </a:r>
            <a:endParaRPr kumimoji="0" lang="th-TH" sz="26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F0E7D2-AA41-64EF-D929-32A0FB9E62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52839" y="3139440"/>
            <a:ext cx="2257916" cy="325038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91719E4-3808-545C-B419-A2B80E1CF8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8544" y="3100475"/>
            <a:ext cx="2257917" cy="325038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F8BC310-346B-E132-CCAC-C6E0EC1159C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84250" y="3100475"/>
            <a:ext cx="2188033" cy="31497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9214585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690880"/>
            <a:ext cx="6517820" cy="124968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0" y="1811831"/>
            <a:ext cx="9298115" cy="1327609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42530" y="2009553"/>
            <a:ext cx="9141621" cy="1047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5.2 </a:t>
            </a:r>
            <a:r>
              <a:rPr kumimoji="0" lang="th-TH" sz="27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การพัฒนาสมรรถนะของครูและบุคลากรทางการศึกษา ทางด้านเทคโนโลยีดิจิทัลและสมรรถนะที่สอดคล้องกับวิถีชีวิตแบบ </a:t>
            </a: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New Normal</a:t>
            </a:r>
            <a:endParaRPr kumimoji="0" lang="th-TH" sz="27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Calibri" panose="020F0502020204030204" pitchFamily="34" charset="0"/>
              <a:cs typeface="TH Niramit AS" panose="02000506000000020004" pitchFamily="2" charset="-34"/>
            </a:endParaRP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199237" y="889168"/>
            <a:ext cx="5727318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การส่งเสริมสนับสนุนวิชาชีพครูและบุคลากร                         ทางการศึกษาและบุคลากรสังกัดกระทรวงศึกษาธิการ</a:t>
            </a:r>
            <a:endParaRPr kumimoji="0" lang="th-TH" sz="26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29ED12-CF36-A564-56C4-9AA5F027C4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71954" y="3255254"/>
            <a:ext cx="4279726" cy="285245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D6F20F7-AA09-2F19-40C5-B203BCE759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12703" y="3236855"/>
            <a:ext cx="4287642" cy="28577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7416766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2780295" y="690880"/>
            <a:ext cx="6517820" cy="124968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0" y="1811831"/>
            <a:ext cx="6911163" cy="1114249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38223" y="2078664"/>
            <a:ext cx="6400799" cy="5878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5.3 </a:t>
            </a:r>
            <a:r>
              <a:rPr kumimoji="0" lang="th-TH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การแก้ไขปัญหาหนี้สินครูและบุคลากรทางการศึกษา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199237" y="889168"/>
            <a:ext cx="5727318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การส่งเสริมสนับสนุนวิชาชีพครูและบุคลากร                         ทางการศึกษาและบุคลากรสังกัดกระทรวงศึกษาธิการ</a:t>
            </a:r>
            <a:endParaRPr kumimoji="0" lang="th-TH" sz="26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6" name="รูปภาพ 5" descr="รูปภาพประกอบด้วย เสื้อผ้า, คน, รองเท้า, ยิ้ม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B32E032E-0A60-41DD-BAB5-E180A24E56A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9205" y="2956191"/>
            <a:ext cx="4517035" cy="3250564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13" name="รูปภาพ 12" descr="รูปภาพประกอบด้วย เสื้อผ้า, คน, ข้อความ, รองเท้า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7F11C2A8-2375-B314-42BA-F96D8ED1C4E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2816" y="2956189"/>
            <a:ext cx="4225529" cy="3250565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3156373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รูปภาพ 52">
            <a:extLst>
              <a:ext uri="{FF2B5EF4-FFF2-40B4-BE49-F238E27FC236}">
                <a16:creationId xmlns:a16="http://schemas.microsoft.com/office/drawing/2014/main" id="{4E7ABDA2-8B23-024C-92F9-9C8157643E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529236"/>
            <a:ext cx="12192000" cy="1328764"/>
          </a:xfrm>
          <a:prstGeom prst="rect">
            <a:avLst/>
          </a:prstGeom>
        </p:spPr>
      </p:pic>
      <p:pic>
        <p:nvPicPr>
          <p:cNvPr id="18" name="รูปภาพ 17">
            <a:extLst>
              <a:ext uri="{FF2B5EF4-FFF2-40B4-BE49-F238E27FC236}">
                <a16:creationId xmlns:a16="http://schemas.microsoft.com/office/drawing/2014/main" id="{D99EC5B5-7650-C2CE-E6EF-FD5217E42C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2594" y="319974"/>
            <a:ext cx="2535190" cy="1426044"/>
          </a:xfrm>
          <a:prstGeom prst="rect">
            <a:avLst/>
          </a:prstGeom>
        </p:spPr>
      </p:pic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DDB3E154-6FDE-B9A0-5B94-8D4CD4EC763D}"/>
              </a:ext>
            </a:extLst>
          </p:cNvPr>
          <p:cNvGrpSpPr/>
          <p:nvPr/>
        </p:nvGrpSpPr>
        <p:grpSpPr>
          <a:xfrm>
            <a:off x="0" y="2043747"/>
            <a:ext cx="12192000" cy="4494279"/>
            <a:chOff x="0" y="2043747"/>
            <a:chExt cx="12192000" cy="4494279"/>
          </a:xfrm>
        </p:grpSpPr>
        <p:pic>
          <p:nvPicPr>
            <p:cNvPr id="7" name="รูปภาพ 6">
              <a:extLst>
                <a:ext uri="{FF2B5EF4-FFF2-40B4-BE49-F238E27FC236}">
                  <a16:creationId xmlns:a16="http://schemas.microsoft.com/office/drawing/2014/main" id="{63521D5B-F754-0083-233D-96CED42479C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570" b="13991"/>
            <a:stretch/>
          </p:blipFill>
          <p:spPr>
            <a:xfrm>
              <a:off x="2905759" y="2043747"/>
              <a:ext cx="6380482" cy="4494279"/>
            </a:xfrm>
            <a:prstGeom prst="rect">
              <a:avLst/>
            </a:prstGeom>
          </p:spPr>
        </p:pic>
        <p:sp>
          <p:nvSpPr>
            <p:cNvPr id="9" name="สี่เหลี่ยมผืนผ้า 8">
              <a:extLst>
                <a:ext uri="{FF2B5EF4-FFF2-40B4-BE49-F238E27FC236}">
                  <a16:creationId xmlns:a16="http://schemas.microsoft.com/office/drawing/2014/main" id="{05709C46-8815-C164-7F07-59F6D227E388}"/>
                </a:ext>
              </a:extLst>
            </p:cNvPr>
            <p:cNvSpPr/>
            <p:nvPr/>
          </p:nvSpPr>
          <p:spPr>
            <a:xfrm>
              <a:off x="0" y="3429000"/>
              <a:ext cx="12192000" cy="1640840"/>
            </a:xfrm>
            <a:prstGeom prst="rect">
              <a:avLst/>
            </a:prstGeom>
            <a:solidFill>
              <a:schemeClr val="bg1">
                <a:alpha val="8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endParaRPr>
            </a:p>
          </p:txBody>
        </p:sp>
      </p:grpSp>
      <p:sp>
        <p:nvSpPr>
          <p:cNvPr id="33" name="กล่องข้อความ 32">
            <a:extLst>
              <a:ext uri="{FF2B5EF4-FFF2-40B4-BE49-F238E27FC236}">
                <a16:creationId xmlns:a16="http://schemas.microsoft.com/office/drawing/2014/main" id="{B46CF1A7-EAC4-52F4-5841-0D1A1EC53084}"/>
              </a:ext>
            </a:extLst>
          </p:cNvPr>
          <p:cNvSpPr txBox="1"/>
          <p:nvPr/>
        </p:nvSpPr>
        <p:spPr>
          <a:xfrm>
            <a:off x="-167897" y="4331176"/>
            <a:ext cx="1251389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4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+mn-ea"/>
                <a:cs typeface="TH Niramit AS" panose="02000506000000020004" pitchFamily="2" charset="-34"/>
              </a:rPr>
              <a:t>การพัฒนาระบบราชการ และการบริการภาครัฐยุคดิจิทัล</a:t>
            </a:r>
          </a:p>
        </p:txBody>
      </p:sp>
      <p:sp>
        <p:nvSpPr>
          <p:cNvPr id="2" name="กล่องข้อความ 1">
            <a:extLst>
              <a:ext uri="{FF2B5EF4-FFF2-40B4-BE49-F238E27FC236}">
                <a16:creationId xmlns:a16="http://schemas.microsoft.com/office/drawing/2014/main" id="{0C7B94B9-EB4C-C092-E898-F96382ACF699}"/>
              </a:ext>
            </a:extLst>
          </p:cNvPr>
          <p:cNvSpPr txBox="1"/>
          <p:nvPr/>
        </p:nvSpPr>
        <p:spPr>
          <a:xfrm>
            <a:off x="1842976" y="3480930"/>
            <a:ext cx="8506047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66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+mn-ea"/>
                <a:cs typeface="TH Niramit AS" panose="02000506000000020004" pitchFamily="2" charset="-34"/>
              </a:rPr>
              <a:t>นโยบายที่ </a:t>
            </a:r>
            <a:r>
              <a:rPr lang="en-US" sz="6600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 AS" panose="02000506000000020004" pitchFamily="2" charset="-34"/>
                <a:cs typeface="TH Niramit AS" panose="02000506000000020004" pitchFamily="2" charset="-34"/>
              </a:rPr>
              <a:t>6</a:t>
            </a:r>
            <a:endParaRPr kumimoji="0" lang="th-TH" sz="6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2CD85319-F610-14A8-6286-A1E5AE3410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8063" y="553833"/>
            <a:ext cx="761402" cy="797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128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3199237" y="690880"/>
            <a:ext cx="5727318" cy="124968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0" y="1811832"/>
            <a:ext cx="7825339" cy="1083374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38223" y="2040164"/>
            <a:ext cx="7234729" cy="5878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6.1 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การนำเทคโนโลยีมาใช้ในการบริหารจัดการและการให้บริการ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199237" y="860293"/>
            <a:ext cx="572731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การพัฒนาระบบราชการ                                                 และการบริการภาครัฐยุคดิจิทัล</a:t>
            </a:r>
            <a:endParaRPr kumimoji="0" lang="th-TH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3" name="รูปภาพ 2" descr="รูปภาพประกอบด้วย ข้อความ, คอมพิวเตอร์, เสื้อผ้า, ภาพหน้าจอ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86A094C3-399A-FF63-D90A-918743A0A6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390" y="2963837"/>
            <a:ext cx="4352730" cy="3203283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13" name="รูปภาพ 12" descr="รูปภาพประกอบด้วย ข้อความ, ภาพหน้าจอ, ซอฟต์แวร์, หน้าเว็บ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4048B650-8330-FE5F-2E90-2EB86636EFF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4445" r="4834" b="6371"/>
          <a:stretch/>
        </p:blipFill>
        <p:spPr>
          <a:xfrm>
            <a:off x="6052736" y="2953677"/>
            <a:ext cx="4947920" cy="3231768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2953352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3199237" y="690880"/>
            <a:ext cx="5727318" cy="124968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0" y="1811832"/>
            <a:ext cx="7825339" cy="1083374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38223" y="2040164"/>
            <a:ext cx="7234729" cy="5878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6.1 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การนำเทคโนโลยีมาใช้ในการบริหารจัดการและการให้บริการ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199237" y="860293"/>
            <a:ext cx="572731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การพัฒนาระบบราชการ                                                 และการบริการภาครัฐยุคดิจิทัล</a:t>
            </a:r>
            <a:endParaRPr kumimoji="0" lang="th-TH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5ABEF5-04C2-1842-DDB1-E5C1D0C469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2093" y="2853781"/>
            <a:ext cx="3464307" cy="33133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B6C98B7-8CA7-70EB-8788-D1411CD29EE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60971" y="2853781"/>
            <a:ext cx="5430314" cy="30545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0003471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3199237" y="690880"/>
            <a:ext cx="5727318" cy="124968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0" y="1725206"/>
            <a:ext cx="8826413" cy="1383755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05927" y="1901137"/>
            <a:ext cx="8614611" cy="1083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6.2 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การทำงานแบบบูรณาการ การมีส่วนร่วมกับชุมชน หน่วยงานองค์กรอื่น ๆ ทั้งในพื้นที่และหน่วยงานอื่น ๆ ที่เกี่ยวข้อง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199237" y="860293"/>
            <a:ext cx="572731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การพัฒนาระบบราชการ                                                 และการบริการภาครัฐยุคดิจิทัล</a:t>
            </a:r>
            <a:endParaRPr kumimoji="0" lang="th-TH" sz="28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3" name="รูปภาพ 2" descr="รูปภาพประกอบด้วย เสื้อผ้า, คน, ในร่ม, ดอกไม้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8AA269CF-C19F-132D-EFE7-B4CD24B0A07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9200" y="3160442"/>
            <a:ext cx="4596570" cy="3003571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6" name="รูปภาพ 5" descr="รูปภาพประกอบด้วย ในร่ม, คน, เสื้อผ้า, กลุ่ม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3E75E31D-EC2B-3937-B10A-2220C01B616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0662" y="3160442"/>
            <a:ext cx="4457498" cy="3003571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2677103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04916E4D-D047-AC06-A252-CD6CFB534153}"/>
              </a:ext>
            </a:extLst>
          </p:cNvPr>
          <p:cNvGrpSpPr/>
          <p:nvPr/>
        </p:nvGrpSpPr>
        <p:grpSpPr>
          <a:xfrm>
            <a:off x="3199237" y="690880"/>
            <a:ext cx="5727318" cy="1249680"/>
            <a:chOff x="2941140" y="848845"/>
            <a:chExt cx="6309719" cy="918060"/>
          </a:xfrm>
        </p:grpSpPr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C345A882-F945-48EC-1E14-636D2403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1140" y="848845"/>
              <a:ext cx="6309719" cy="918060"/>
            </a:xfrm>
            <a:prstGeom prst="rect">
              <a:avLst/>
            </a:prstGeom>
          </p:spPr>
        </p:pic>
        <p:pic>
          <p:nvPicPr>
            <p:cNvPr id="10" name="รูปภาพ 9">
              <a:extLst>
                <a:ext uri="{FF2B5EF4-FFF2-40B4-BE49-F238E27FC236}">
                  <a16:creationId xmlns:a16="http://schemas.microsoft.com/office/drawing/2014/main" id="{7D7DF817-FF15-FAF9-E04B-5C45C0F6A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051468" y="1066991"/>
              <a:ext cx="546668" cy="481767"/>
            </a:xfrm>
            <a:prstGeom prst="rect">
              <a:avLst/>
            </a:prstGeom>
          </p:spPr>
        </p:pic>
        <p:pic>
          <p:nvPicPr>
            <p:cNvPr id="30" name="รูปภาพ 29">
              <a:extLst>
                <a:ext uri="{FF2B5EF4-FFF2-40B4-BE49-F238E27FC236}">
                  <a16:creationId xmlns:a16="http://schemas.microsoft.com/office/drawing/2014/main" id="{5478C9C7-C439-7DB1-C959-F2C4DEA32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627" b="92228" l="4110" r="96804">
                          <a14:foregroundMark x1="8676" y1="47150" x2="8676" y2="47150"/>
                          <a14:foregroundMark x1="4110" y1="48705" x2="4110" y2="48705"/>
                          <a14:foregroundMark x1="50685" y1="5181" x2="50685" y2="5181"/>
                          <a14:foregroundMark x1="93607" y1="51295" x2="93607" y2="51295"/>
                          <a14:foregroundMark x1="49772" y1="92228" x2="49772" y2="92228"/>
                          <a14:foregroundMark x1="96804" y1="49223" x2="96804" y2="492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93866" y="1066990"/>
              <a:ext cx="546668" cy="481767"/>
            </a:xfrm>
            <a:prstGeom prst="rect">
              <a:avLst/>
            </a:prstGeom>
          </p:spPr>
        </p:pic>
      </p:grpSp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EE938A1B-B07D-6F91-73ED-BF49508909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189"/>
          <a:stretch/>
        </p:blipFill>
        <p:spPr>
          <a:xfrm>
            <a:off x="0" y="1725206"/>
            <a:ext cx="8826413" cy="1383755"/>
          </a:xfrm>
          <a:prstGeom prst="rect">
            <a:avLst/>
          </a:prstGeom>
        </p:spPr>
      </p:pic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4683704-A472-7981-54B8-ABE1D58DFD9E}"/>
              </a:ext>
            </a:extLst>
          </p:cNvPr>
          <p:cNvSpPr txBox="1"/>
          <p:nvPr/>
        </p:nvSpPr>
        <p:spPr>
          <a:xfrm>
            <a:off x="105927" y="1901137"/>
            <a:ext cx="8614611" cy="1083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6.2 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uLnTx/>
                <a:uFillTx/>
                <a:latin typeface="TH Niramit AS" panose="02000506000000020004" pitchFamily="2" charset="-34"/>
                <a:ea typeface="Calibri" panose="020F0502020204030204" pitchFamily="34" charset="0"/>
                <a:cs typeface="TH Niramit AS" panose="02000506000000020004" pitchFamily="2" charset="-34"/>
              </a:rPr>
              <a:t>การทำงานแบบบูรณาการ การมีส่วนร่วมกับชุมชน หน่วยงานองค์กรอื่น ๆ ทั้งในพื้นที่และหน่วยงานอื่น ๆ ที่เกี่ยวข้อง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755C3722-96F6-61A2-90E9-8EF0171325B8}"/>
              </a:ext>
            </a:extLst>
          </p:cNvPr>
          <p:cNvSpPr txBox="1"/>
          <p:nvPr/>
        </p:nvSpPr>
        <p:spPr>
          <a:xfrm>
            <a:off x="3199237" y="860293"/>
            <a:ext cx="572731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H Niramit AS" panose="02000506000000020004" pitchFamily="2" charset="-34"/>
                <a:ea typeface="TH SarabunPSK" panose="020B0500040200020003" pitchFamily="34" charset="-34"/>
                <a:cs typeface="TH Niramit AS" panose="02000506000000020004" pitchFamily="2" charset="-34"/>
              </a:rPr>
              <a:t>การพัฒนาระบบราชการ                                                 และการบริการภาครัฐยุคดิจิทัล</a:t>
            </a:r>
            <a:endParaRPr kumimoji="0" lang="th-TH" sz="28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 AS" panose="02000506000000020004" pitchFamily="2" charset="-34"/>
              <a:ea typeface="+mn-ea"/>
              <a:cs typeface="TH Niramit AS" panose="02000506000000020004" pitchFamily="2" charset="-3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8050E7-FB05-6955-2CBB-B32225EDA2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0957" y="3071248"/>
            <a:ext cx="3941704" cy="295627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67EC223-2124-9AC8-5F38-5CFCD2692F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40210" y="3071248"/>
            <a:ext cx="4494547" cy="299563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84610676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รูปภาพ 52">
            <a:extLst>
              <a:ext uri="{FF2B5EF4-FFF2-40B4-BE49-F238E27FC236}">
                <a16:creationId xmlns:a16="http://schemas.microsoft.com/office/drawing/2014/main" id="{4E7ABDA2-8B23-024C-92F9-9C8157643E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529236"/>
            <a:ext cx="12192000" cy="1328764"/>
          </a:xfrm>
          <a:prstGeom prst="rect">
            <a:avLst/>
          </a:prstGeom>
        </p:spPr>
      </p:pic>
      <p:pic>
        <p:nvPicPr>
          <p:cNvPr id="18" name="รูปภาพ 17">
            <a:extLst>
              <a:ext uri="{FF2B5EF4-FFF2-40B4-BE49-F238E27FC236}">
                <a16:creationId xmlns:a16="http://schemas.microsoft.com/office/drawing/2014/main" id="{D99EC5B5-7650-C2CE-E6EF-FD5217E42C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533" y="326756"/>
            <a:ext cx="2535190" cy="1426044"/>
          </a:xfrm>
          <a:prstGeom prst="rect">
            <a:avLst/>
          </a:prstGeom>
        </p:spPr>
      </p:pic>
      <p:sp>
        <p:nvSpPr>
          <p:cNvPr id="7" name="กล่องข้อความ 6">
            <a:extLst>
              <a:ext uri="{FF2B5EF4-FFF2-40B4-BE49-F238E27FC236}">
                <a16:creationId xmlns:a16="http://schemas.microsoft.com/office/drawing/2014/main" id="{9F02E47E-2BFD-3D69-C6CE-7DBC4C474A09}"/>
              </a:ext>
            </a:extLst>
          </p:cNvPr>
          <p:cNvSpPr txBox="1"/>
          <p:nvPr/>
        </p:nvSpPr>
        <p:spPr>
          <a:xfrm>
            <a:off x="-198072" y="3446982"/>
            <a:ext cx="1285239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th-TH" sz="8800" b="1" dirty="0">
                <a:solidFill>
                  <a:srgbClr val="0000CC"/>
                </a:solidFill>
                <a:effectLst>
                  <a:glow rad="139700">
                    <a:srgbClr val="FFFFFF"/>
                  </a:glow>
                </a:effectLst>
                <a:latin typeface="TH NiramitIT๙" panose="02000506000000020004" pitchFamily="2" charset="-34"/>
                <a:cs typeface="TH NiramitIT๙" panose="02000506000000020004" pitchFamily="2" charset="-34"/>
              </a:rPr>
              <a:t>ขอขอบพระคุณ</a:t>
            </a:r>
            <a:endParaRPr kumimoji="0" lang="th-TH" sz="138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>
                <a:glow rad="139700">
                  <a:srgbClr val="FFFFFF"/>
                </a:glow>
              </a:effectLst>
              <a:uLnTx/>
              <a:uFillTx/>
              <a:latin typeface="TH NiramitIT๙" panose="02000506000000020004" pitchFamily="2" charset="-34"/>
              <a:ea typeface="+mn-ea"/>
              <a:cs typeface="TH NiramitIT๙" panose="02000506000000020004" pitchFamily="2" charset="-34"/>
            </a:endParaRP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DDC44026-218C-6910-8DE8-DE69D5AA205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7217" y="561510"/>
            <a:ext cx="784215" cy="821176"/>
          </a:xfrm>
          <a:prstGeom prst="rect">
            <a:avLst/>
          </a:prstGeom>
        </p:spPr>
      </p:pic>
      <p:pic>
        <p:nvPicPr>
          <p:cNvPr id="3" name="รูปภาพ 2" descr="รูปภาพประกอบด้วย เสื้อผ้า, คน, ใบหน้าของมนุษย์, คนเดินเตาะแตะ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2A3620F4-B6BE-C86D-459A-07713D3A096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80" r="50000"/>
          <a:stretch/>
        </p:blipFill>
        <p:spPr>
          <a:xfrm>
            <a:off x="1535764" y="1695047"/>
            <a:ext cx="1689006" cy="4191803"/>
          </a:xfrm>
          <a:prstGeom prst="rect">
            <a:avLst/>
          </a:prstGeom>
        </p:spPr>
      </p:pic>
      <p:pic>
        <p:nvPicPr>
          <p:cNvPr id="6" name="รูปภาพ 5" descr="รูปภาพประกอบด้วย เสื้อผ้า, คน, ใบหน้าของมนุษย์, คนเดินเตาะแตะ&#10;&#10;คำอธิบายที่สร้างโดยอัตโนมัติ">
            <a:extLst>
              <a:ext uri="{FF2B5EF4-FFF2-40B4-BE49-F238E27FC236}">
                <a16:creationId xmlns:a16="http://schemas.microsoft.com/office/drawing/2014/main" id="{6403BC53-9ED2-C729-B8DB-026F9AF3C097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000" r="2469"/>
          <a:stretch/>
        </p:blipFill>
        <p:spPr>
          <a:xfrm>
            <a:off x="8901483" y="1760458"/>
            <a:ext cx="1754753" cy="4060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32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ธีมของ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2588</TotalTime>
  <Words>944</Words>
  <Application>Microsoft Office PowerPoint</Application>
  <PresentationFormat>Widescreen</PresentationFormat>
  <Paragraphs>86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Arial</vt:lpstr>
      <vt:lpstr>Calibri</vt:lpstr>
      <vt:lpstr>Calibri Light</vt:lpstr>
      <vt:lpstr>TH Niramit AS</vt:lpstr>
      <vt:lpstr>TH NiramitIT๙</vt:lpstr>
      <vt:lpstr>ธีมของ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งานนำเสนอ PowerPoint</dc:title>
  <dc:creator>maneenoot kitthao</dc:creator>
  <cp:lastModifiedBy>User</cp:lastModifiedBy>
  <cp:revision>114</cp:revision>
  <cp:lastPrinted>2022-09-20T18:46:13Z</cp:lastPrinted>
  <dcterms:created xsi:type="dcterms:W3CDTF">2022-09-11T03:57:25Z</dcterms:created>
  <dcterms:modified xsi:type="dcterms:W3CDTF">2023-07-04T03:32:36Z</dcterms:modified>
</cp:coreProperties>
</file>