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8"/>
  </p:handoutMasterIdLst>
  <p:sldIdLst>
    <p:sldId id="271" r:id="rId2"/>
    <p:sldId id="492" r:id="rId3"/>
    <p:sldId id="497" r:id="rId4"/>
    <p:sldId id="504" r:id="rId5"/>
    <p:sldId id="505" r:id="rId6"/>
    <p:sldId id="506" r:id="rId7"/>
    <p:sldId id="507" r:id="rId8"/>
    <p:sldId id="508" r:id="rId9"/>
    <p:sldId id="509" r:id="rId10"/>
    <p:sldId id="510" r:id="rId11"/>
    <p:sldId id="513" r:id="rId12"/>
    <p:sldId id="511" r:id="rId13"/>
    <p:sldId id="512" r:id="rId14"/>
    <p:sldId id="502" r:id="rId15"/>
    <p:sldId id="514" r:id="rId16"/>
    <p:sldId id="515" r:id="rId17"/>
    <p:sldId id="516" r:id="rId18"/>
    <p:sldId id="503" r:id="rId19"/>
    <p:sldId id="493" r:id="rId20"/>
    <p:sldId id="275" r:id="rId21"/>
    <p:sldId id="494" r:id="rId22"/>
    <p:sldId id="496" r:id="rId23"/>
    <p:sldId id="495" r:id="rId24"/>
    <p:sldId id="473" r:id="rId25"/>
    <p:sldId id="481" r:id="rId26"/>
    <p:sldId id="293" r:id="rId27"/>
    <p:sldId id="491" r:id="rId28"/>
    <p:sldId id="447" r:id="rId29"/>
    <p:sldId id="490" r:id="rId30"/>
    <p:sldId id="301" r:id="rId31"/>
    <p:sldId id="309" r:id="rId32"/>
    <p:sldId id="317" r:id="rId33"/>
    <p:sldId id="435" r:id="rId34"/>
    <p:sldId id="325" r:id="rId35"/>
    <p:sldId id="480" r:id="rId36"/>
    <p:sldId id="482" r:id="rId37"/>
    <p:sldId id="483" r:id="rId38"/>
    <p:sldId id="487" r:id="rId39"/>
    <p:sldId id="488" r:id="rId40"/>
    <p:sldId id="343" r:id="rId41"/>
    <p:sldId id="469" r:id="rId42"/>
    <p:sldId id="350" r:id="rId43"/>
    <p:sldId id="360" r:id="rId44"/>
    <p:sldId id="451" r:id="rId45"/>
    <p:sldId id="375" r:id="rId46"/>
    <p:sldId id="377" r:id="rId47"/>
    <p:sldId id="369" r:id="rId48"/>
    <p:sldId id="277" r:id="rId49"/>
    <p:sldId id="257" r:id="rId50"/>
    <p:sldId id="258" r:id="rId51"/>
    <p:sldId id="407" r:id="rId52"/>
    <p:sldId id="268" r:id="rId53"/>
    <p:sldId id="489" r:id="rId54"/>
    <p:sldId id="419" r:id="rId55"/>
    <p:sldId id="280" r:id="rId56"/>
    <p:sldId id="405" r:id="rId57"/>
    <p:sldId id="466" r:id="rId58"/>
    <p:sldId id="427" r:id="rId59"/>
    <p:sldId id="479" r:id="rId60"/>
    <p:sldId id="476" r:id="rId61"/>
    <p:sldId id="485" r:id="rId62"/>
    <p:sldId id="486" r:id="rId63"/>
    <p:sldId id="484" r:id="rId64"/>
    <p:sldId id="477" r:id="rId65"/>
    <p:sldId id="478" r:id="rId66"/>
    <p:sldId id="266" r:id="rId67"/>
  </p:sldIdLst>
  <p:sldSz cx="12192000" cy="6858000"/>
  <p:notesSz cx="6858000" cy="994568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8080"/>
    <a:srgbClr val="FF00FF"/>
    <a:srgbClr val="FFFFCC"/>
    <a:srgbClr val="00FFFF"/>
    <a:srgbClr val="4371C5"/>
    <a:srgbClr val="F8C1C0"/>
    <a:srgbClr val="A1CFF5"/>
    <a:srgbClr val="63B2F9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31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800" cy="498475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98475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4C124C35-D4A3-444D-8A2A-17B559DEF20D}" type="datetimeFigureOut">
              <a:rPr lang="th-TH" smtClean="0"/>
              <a:t>16/11/65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1" y="9447214"/>
            <a:ext cx="2971800" cy="498475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9447214"/>
            <a:ext cx="2971800" cy="498475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AA945C5B-D725-40C8-B41E-972F70167D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73655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C406-832C-47EA-A956-5CA931CD7E08}" type="datetimeFigureOut">
              <a:rPr lang="th-TH" smtClean="0"/>
              <a:t>16/11/65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128F-820D-4DA7-936B-CB5E7B9E6CD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30593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C406-832C-47EA-A956-5CA931CD7E08}" type="datetimeFigureOut">
              <a:rPr lang="th-TH" smtClean="0"/>
              <a:t>16/11/65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128F-820D-4DA7-936B-CB5E7B9E6CD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292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C406-832C-47EA-A956-5CA931CD7E08}" type="datetimeFigureOut">
              <a:rPr lang="th-TH" smtClean="0"/>
              <a:t>16/11/65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128F-820D-4DA7-936B-CB5E7B9E6CD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19580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C406-832C-47EA-A956-5CA931CD7E08}" type="datetimeFigureOut">
              <a:rPr lang="th-TH" smtClean="0"/>
              <a:t>16/11/65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128F-820D-4DA7-936B-CB5E7B9E6CD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94192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C406-832C-47EA-A956-5CA931CD7E08}" type="datetimeFigureOut">
              <a:rPr lang="th-TH" smtClean="0"/>
              <a:t>16/11/65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128F-820D-4DA7-936B-CB5E7B9E6CD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67199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C406-832C-47EA-A956-5CA931CD7E08}" type="datetimeFigureOut">
              <a:rPr lang="th-TH" smtClean="0"/>
              <a:t>16/11/65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128F-820D-4DA7-936B-CB5E7B9E6CD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35915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C406-832C-47EA-A956-5CA931CD7E08}" type="datetimeFigureOut">
              <a:rPr lang="th-TH" smtClean="0"/>
              <a:t>16/11/65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128F-820D-4DA7-936B-CB5E7B9E6CD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31047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C406-832C-47EA-A956-5CA931CD7E08}" type="datetimeFigureOut">
              <a:rPr lang="th-TH" smtClean="0"/>
              <a:t>16/11/65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128F-820D-4DA7-936B-CB5E7B9E6CD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42101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C406-832C-47EA-A956-5CA931CD7E08}" type="datetimeFigureOut">
              <a:rPr lang="th-TH" smtClean="0"/>
              <a:t>16/11/65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128F-820D-4DA7-936B-CB5E7B9E6CD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39107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C406-832C-47EA-A956-5CA931CD7E08}" type="datetimeFigureOut">
              <a:rPr lang="th-TH" smtClean="0"/>
              <a:t>16/11/65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128F-820D-4DA7-936B-CB5E7B9E6CD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9550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C406-832C-47EA-A956-5CA931CD7E08}" type="datetimeFigureOut">
              <a:rPr lang="th-TH" smtClean="0"/>
              <a:t>16/11/65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128F-820D-4DA7-936B-CB5E7B9E6CD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164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2C406-832C-47EA-A956-5CA931CD7E08}" type="datetimeFigureOut">
              <a:rPr lang="th-TH" smtClean="0"/>
              <a:t>16/11/65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9128F-820D-4DA7-936B-CB5E7B9E6CD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02048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0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1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2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3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4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5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6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7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8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2.gif"/><Relationship Id="rId4" Type="http://schemas.openxmlformats.org/officeDocument/2006/relationships/image" Target="../media/image42.jpeg"/><Relationship Id="rId9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.gif"/><Relationship Id="rId7" Type="http://schemas.openxmlformats.org/officeDocument/2006/relationships/image" Target="../media/image4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41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2.gif"/><Relationship Id="rId7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2.gif"/><Relationship Id="rId7" Type="http://schemas.openxmlformats.org/officeDocument/2006/relationships/image" Target="../media/image64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1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7.png"/><Relationship Id="rId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2.gif"/><Relationship Id="rId7" Type="http://schemas.openxmlformats.org/officeDocument/2006/relationships/image" Target="../media/image8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eg"/><Relationship Id="rId5" Type="http://schemas.openxmlformats.org/officeDocument/2006/relationships/hyperlink" Target="https://blog.pttexpresso.com/what-is-smart-farmer/" TargetMode="External"/><Relationship Id="rId4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7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2.gif"/><Relationship Id="rId7" Type="http://schemas.openxmlformats.org/officeDocument/2006/relationships/image" Target="../media/image9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5.png"/><Relationship Id="rId4" Type="http://schemas.openxmlformats.org/officeDocument/2006/relationships/image" Target="../media/image93.png"/><Relationship Id="rId9" Type="http://schemas.openxmlformats.org/officeDocument/2006/relationships/image" Target="../media/image9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10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7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9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1.png"/><Relationship Id="rId4" Type="http://schemas.openxmlformats.org/officeDocument/2006/relationships/image" Target="../media/image7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5" Type="http://schemas.openxmlformats.org/officeDocument/2006/relationships/image" Target="../media/image5.png"/><Relationship Id="rId4" Type="http://schemas.openxmlformats.org/officeDocument/2006/relationships/image" Target="../media/image5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0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image" Target="../media/image2.gif"/><Relationship Id="rId7" Type="http://schemas.openxmlformats.org/officeDocument/2006/relationships/image" Target="../media/image10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jpe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jpeg"/><Relationship Id="rId5" Type="http://schemas.openxmlformats.org/officeDocument/2006/relationships/image" Target="../media/image109.png"/><Relationship Id="rId4" Type="http://schemas.openxmlformats.org/officeDocument/2006/relationships/image" Target="../media/image108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11.png"/><Relationship Id="rId7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11" Type="http://schemas.openxmlformats.org/officeDocument/2006/relationships/image" Target="../media/image2.gif"/><Relationship Id="rId5" Type="http://schemas.openxmlformats.org/officeDocument/2006/relationships/image" Target="../media/image45.gif"/><Relationship Id="rId10" Type="http://schemas.openxmlformats.org/officeDocument/2006/relationships/image" Target="../media/image116.png"/><Relationship Id="rId4" Type="http://schemas.openxmlformats.org/officeDocument/2006/relationships/image" Target="../media/image112.png"/><Relationship Id="rId9" Type="http://schemas.openxmlformats.org/officeDocument/2006/relationships/image" Target="../media/image1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3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13" Type="http://schemas.openxmlformats.org/officeDocument/2006/relationships/image" Target="../media/image125.jpeg"/><Relationship Id="rId3" Type="http://schemas.openxmlformats.org/officeDocument/2006/relationships/image" Target="../media/image2.gif"/><Relationship Id="rId7" Type="http://schemas.openxmlformats.org/officeDocument/2006/relationships/image" Target="../media/image119.png"/><Relationship Id="rId12" Type="http://schemas.openxmlformats.org/officeDocument/2006/relationships/image" Target="../media/image1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gif"/><Relationship Id="rId11" Type="http://schemas.openxmlformats.org/officeDocument/2006/relationships/image" Target="../media/image123.jpeg"/><Relationship Id="rId5" Type="http://schemas.openxmlformats.org/officeDocument/2006/relationships/image" Target="../media/image118.png"/><Relationship Id="rId15" Type="http://schemas.openxmlformats.org/officeDocument/2006/relationships/image" Target="../media/image127.png"/><Relationship Id="rId10" Type="http://schemas.openxmlformats.org/officeDocument/2006/relationships/image" Target="../media/image122.jpeg"/><Relationship Id="rId4" Type="http://schemas.openxmlformats.org/officeDocument/2006/relationships/image" Target="../media/image117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5" Type="http://schemas.openxmlformats.org/officeDocument/2006/relationships/image" Target="../media/image133.jpeg"/><Relationship Id="rId4" Type="http://schemas.openxmlformats.org/officeDocument/2006/relationships/image" Target="../media/image13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5" Type="http://schemas.openxmlformats.org/officeDocument/2006/relationships/image" Target="../media/image134.jpeg"/><Relationship Id="rId4" Type="http://schemas.openxmlformats.org/officeDocument/2006/relationships/image" Target="../media/image13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7.png"/><Relationship Id="rId5" Type="http://schemas.openxmlformats.org/officeDocument/2006/relationships/image" Target="../media/image136.jpeg"/><Relationship Id="rId4" Type="http://schemas.openxmlformats.org/officeDocument/2006/relationships/image" Target="../media/image130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2.gif"/><Relationship Id="rId7" Type="http://schemas.openxmlformats.org/officeDocument/2006/relationships/image" Target="../media/image1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jpeg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4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14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15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15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5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image" Target="../media/image2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7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9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2.gif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B8B66B26-9D15-4712-8F35-818C5628A685}"/>
              </a:ext>
            </a:extLst>
          </p:cNvPr>
          <p:cNvSpPr/>
          <p:nvPr/>
        </p:nvSpPr>
        <p:spPr>
          <a:xfrm>
            <a:off x="-3" y="1894385"/>
            <a:ext cx="12192003" cy="49636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3" name="สี่เหลี่ยมผืนผ้า: มุมมน 2">
            <a:extLst>
              <a:ext uri="{FF2B5EF4-FFF2-40B4-BE49-F238E27FC236}">
                <a16:creationId xmlns:a16="http://schemas.microsoft.com/office/drawing/2014/main" id="{3F6FAEC6-99E6-440D-A231-9E2A3A71F19E}"/>
              </a:ext>
            </a:extLst>
          </p:cNvPr>
          <p:cNvSpPr/>
          <p:nvPr/>
        </p:nvSpPr>
        <p:spPr>
          <a:xfrm>
            <a:off x="2225420" y="2098852"/>
            <a:ext cx="9803294" cy="189057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6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192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กล่องข้อความ 6"/>
          <p:cNvSpPr txBox="1"/>
          <p:nvPr/>
        </p:nvSpPr>
        <p:spPr>
          <a:xfrm>
            <a:off x="494833" y="131854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</a:p>
        </p:txBody>
      </p:sp>
      <p:pic>
        <p:nvPicPr>
          <p:cNvPr id="8" name="รูปภาพ 7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06" y="125192"/>
            <a:ext cx="1746879" cy="16969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สี่เหลี่ยมผืนผ้า 1"/>
          <p:cNvSpPr/>
          <p:nvPr/>
        </p:nvSpPr>
        <p:spPr>
          <a:xfrm>
            <a:off x="960165" y="914774"/>
            <a:ext cx="11697165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8800" b="1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</a:t>
            </a:r>
            <a:endParaRPr lang="th-TH" sz="4400" b="1" dirty="0">
              <a:solidFill>
                <a:schemeClr val="bg1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H Kodchasal" panose="02000506000000020004" pitchFamily="2" charset="-34"/>
              <a:ea typeface="Times New Roman" panose="02020603050405020304" pitchFamily="18" charset="0"/>
              <a:cs typeface="TH Kodchasal" panose="02000506000000020004" pitchFamily="2" charset="-34"/>
            </a:endParaRPr>
          </a:p>
          <a:p>
            <a:pPr algn="ctr"/>
            <a:r>
              <a:rPr lang="th-TH" sz="3200" b="1" dirty="0">
                <a:solidFill>
                  <a:schemeClr val="bg1"/>
                </a:solidFill>
                <a:effectLst>
                  <a:glow rad="101600">
                    <a:schemeClr val="bg1">
                      <a:lumMod val="65000"/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     </a:t>
            </a:r>
            <a:r>
              <a:rPr lang="th-TH" sz="32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การประชุมชี้แจงแนวทางการตรวจราชการและติดตามประเมินผล </a:t>
            </a:r>
          </a:p>
          <a:p>
            <a:pPr algn="ctr"/>
            <a:r>
              <a:rPr lang="th-TH" sz="32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    ตามนโยบายการตรวจราชการกระทรวงศึกษาธิการ </a:t>
            </a:r>
          </a:p>
          <a:p>
            <a:pPr algn="ctr"/>
            <a:r>
              <a:rPr lang="th-TH" sz="32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    ประจำปีงบประมาณ พ.ศ.2566</a:t>
            </a:r>
          </a:p>
          <a:p>
            <a:pPr algn="ctr"/>
            <a:endParaRPr lang="th-TH" sz="4800" b="1" dirty="0">
              <a:solidFill>
                <a:srgbClr val="002060"/>
              </a:solidFill>
              <a:effectLst>
                <a:glow rad="101600">
                  <a:schemeClr val="bg1">
                    <a:lumMod val="65000"/>
                    <a:alpha val="40000"/>
                  </a:schemeClr>
                </a:glow>
              </a:effectLst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pPr algn="ctr"/>
            <a:r>
              <a:rPr lang="th-TH" sz="4000" b="1" dirty="0"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      </a:t>
            </a:r>
            <a:r>
              <a:rPr lang="th-TH" sz="4400" b="1" dirty="0">
                <a:solidFill>
                  <a:srgbClr val="FF00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วันที่</a:t>
            </a:r>
            <a:r>
              <a:rPr lang="th-TH" sz="4000" b="1" dirty="0">
                <a:solidFill>
                  <a:srgbClr val="FF00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 </a:t>
            </a:r>
            <a:r>
              <a:rPr lang="en-US" sz="4400" b="1" dirty="0">
                <a:solidFill>
                  <a:srgbClr val="FF00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16 </a:t>
            </a:r>
            <a:r>
              <a:rPr lang="th-TH" sz="4400" b="1" dirty="0">
                <a:solidFill>
                  <a:srgbClr val="FF00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พฤศจิกายน พ.ศ. </a:t>
            </a:r>
            <a:r>
              <a:rPr lang="en-US" sz="4400" b="1" dirty="0">
                <a:solidFill>
                  <a:srgbClr val="FF00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2565</a:t>
            </a:r>
            <a:endParaRPr lang="en-US" sz="3200" b="1" dirty="0">
              <a:solidFill>
                <a:srgbClr val="FF00FF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TH Kodchasal" panose="02000506000000020004" pitchFamily="2" charset="-34"/>
              <a:cs typeface="TH Kodchasal" panose="02000506000000020004" pitchFamily="2" charset="-34"/>
            </a:endParaRPr>
          </a:p>
          <a:p>
            <a:r>
              <a:rPr lang="th-TH" sz="36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                             </a:t>
            </a:r>
            <a:r>
              <a:rPr lang="th-TH" sz="4000" b="1" dirty="0">
                <a:solidFill>
                  <a:srgbClr val="0070C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ณ ห้องประชุมชั้น 2                                              </a:t>
            </a:r>
          </a:p>
          <a:p>
            <a:r>
              <a:rPr lang="th-TH" sz="4000" b="1" dirty="0">
                <a:solidFill>
                  <a:srgbClr val="00B0F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                               </a:t>
            </a:r>
            <a:r>
              <a:rPr lang="th-TH" sz="4000" b="1" dirty="0">
                <a:solidFill>
                  <a:srgbClr val="0070C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TH Kodchasal" panose="02000506000000020004" pitchFamily="2" charset="-34"/>
                <a:cs typeface="TH Kodchasal" panose="02000506000000020004" pitchFamily="2" charset="-34"/>
              </a:rPr>
              <a:t>สำนักงานศึกษาธิการจังหวัดชัยนาท</a:t>
            </a:r>
            <a:endParaRPr lang="en-US" sz="3600" b="1" dirty="0">
              <a:solidFill>
                <a:srgbClr val="0070C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0" y="5957878"/>
            <a:ext cx="4463144" cy="470619"/>
          </a:xfrm>
          <a:prstGeom prst="rect">
            <a:avLst/>
          </a:prstGeom>
          <a:solidFill>
            <a:srgbClr val="A1C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0" y="6235210"/>
            <a:ext cx="5845630" cy="550524"/>
          </a:xfrm>
          <a:prstGeom prst="rect">
            <a:avLst/>
          </a:prstGeom>
          <a:solidFill>
            <a:srgbClr val="63B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-1" y="6512794"/>
            <a:ext cx="7904748" cy="345206"/>
          </a:xfrm>
          <a:prstGeom prst="rect">
            <a:avLst/>
          </a:prstGeom>
          <a:solidFill>
            <a:srgbClr val="437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225420" y="1093283"/>
            <a:ext cx="88882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Chainat</a:t>
            </a:r>
            <a:r>
              <a:rPr lang="en-US" sz="54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 Provincial Education Office</a:t>
            </a:r>
            <a:endParaRPr lang="th-TH" sz="7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310ABE82-6106-4256-B473-E19C3A32FD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83" r="6912"/>
          <a:stretch/>
        </p:blipFill>
        <p:spPr>
          <a:xfrm flipH="1">
            <a:off x="-3" y="1732625"/>
            <a:ext cx="3550494" cy="4356814"/>
          </a:xfrm>
          <a:prstGeom prst="rect">
            <a:avLst/>
          </a:prstGeom>
        </p:spPr>
      </p:pic>
      <p:grpSp>
        <p:nvGrpSpPr>
          <p:cNvPr id="16" name="กลุ่ม 15">
            <a:extLst>
              <a:ext uri="{FF2B5EF4-FFF2-40B4-BE49-F238E27FC236}">
                <a16:creationId xmlns:a16="http://schemas.microsoft.com/office/drawing/2014/main" id="{80591E27-02D5-40B9-BD40-F1A5BF6974B5}"/>
              </a:ext>
            </a:extLst>
          </p:cNvPr>
          <p:cNvGrpSpPr/>
          <p:nvPr/>
        </p:nvGrpSpPr>
        <p:grpSpPr>
          <a:xfrm>
            <a:off x="79605" y="5248432"/>
            <a:ext cx="3951514" cy="1365052"/>
            <a:chOff x="0" y="5063445"/>
            <a:chExt cx="4064300" cy="1447027"/>
          </a:xfrm>
        </p:grpSpPr>
        <p:pic>
          <p:nvPicPr>
            <p:cNvPr id="11" name="รูปภาพ 10">
              <a:extLst>
                <a:ext uri="{FF2B5EF4-FFF2-40B4-BE49-F238E27FC236}">
                  <a16:creationId xmlns:a16="http://schemas.microsoft.com/office/drawing/2014/main" id="{BD8E3C17-B989-48B9-A558-B33717946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063445"/>
              <a:ext cx="4064300" cy="1447027"/>
            </a:xfrm>
            <a:prstGeom prst="rect">
              <a:avLst/>
            </a:prstGeom>
          </p:spPr>
        </p:pic>
        <p:sp>
          <p:nvSpPr>
            <p:cNvPr id="15" name="กล่องข้อความ 14">
              <a:extLst>
                <a:ext uri="{FF2B5EF4-FFF2-40B4-BE49-F238E27FC236}">
                  <a16:creationId xmlns:a16="http://schemas.microsoft.com/office/drawing/2014/main" id="{B9D4DA73-446F-4D7B-9BD8-DADB44E57676}"/>
                </a:ext>
              </a:extLst>
            </p:cNvPr>
            <p:cNvSpPr txBox="1"/>
            <p:nvPr/>
          </p:nvSpPr>
          <p:spPr>
            <a:xfrm>
              <a:off x="212879" y="5372495"/>
              <a:ext cx="3569467" cy="880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400" b="1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DSN NamKang" panose="00000400000000000000" pitchFamily="2" charset="-34"/>
                  <a:cs typeface="DSN NamKang" panose="00000400000000000000" pitchFamily="2" charset="-34"/>
                </a:rPr>
                <a:t>นายสุรศักดิ์  อินศรีไกร</a:t>
              </a:r>
            </a:p>
            <a:p>
              <a:pPr algn="ctr"/>
              <a:r>
                <a:rPr lang="th-TH" sz="2400" b="1" dirty="0"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DSN NamKang" panose="00000400000000000000" pitchFamily="2" charset="-34"/>
                  <a:cs typeface="DSN NamKang" panose="00000400000000000000" pitchFamily="2" charset="-34"/>
                </a:rPr>
                <a:t>ผู้ตราจราชการ กระทรวงศึกษาธิการ</a:t>
              </a:r>
            </a:p>
          </p:txBody>
        </p:sp>
      </p:grpSp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207F2261-1B1C-470B-95D6-46524A2D8A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975757" y="3844926"/>
            <a:ext cx="9723435" cy="670976"/>
          </a:xfrm>
          <a:prstGeom prst="rect">
            <a:avLst/>
          </a:prstGeom>
        </p:spPr>
      </p:pic>
      <p:pic>
        <p:nvPicPr>
          <p:cNvPr id="24" name="รูปภาพ 23">
            <a:extLst>
              <a:ext uri="{FF2B5EF4-FFF2-40B4-BE49-F238E27FC236}">
                <a16:creationId xmlns:a16="http://schemas.microsoft.com/office/drawing/2014/main" id="{1A41EBD3-1DEC-450D-905C-DD1BC35D69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642878" y="3054630"/>
            <a:ext cx="1013565" cy="973253"/>
          </a:xfrm>
          <a:prstGeom prst="rect">
            <a:avLst/>
          </a:prstGeom>
        </p:spPr>
      </p:pic>
      <p:pic>
        <p:nvPicPr>
          <p:cNvPr id="27" name="รูปภาพ 26">
            <a:extLst>
              <a:ext uri="{FF2B5EF4-FFF2-40B4-BE49-F238E27FC236}">
                <a16:creationId xmlns:a16="http://schemas.microsoft.com/office/drawing/2014/main" id="{BE126993-0ABD-4A54-AC5A-0FFB60F3B5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9306161" y="2980206"/>
            <a:ext cx="1013565" cy="973253"/>
          </a:xfrm>
          <a:prstGeom prst="rect">
            <a:avLst/>
          </a:prstGeom>
        </p:spPr>
      </p:pic>
      <p:pic>
        <p:nvPicPr>
          <p:cNvPr id="28" name="รูปภาพ 27">
            <a:extLst>
              <a:ext uri="{FF2B5EF4-FFF2-40B4-BE49-F238E27FC236}">
                <a16:creationId xmlns:a16="http://schemas.microsoft.com/office/drawing/2014/main" id="{18D0D96E-C955-4B19-B341-622A50B569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490411" y="2362426"/>
            <a:ext cx="1772041" cy="1701563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DDF5A6F7-CE84-4ED0-B5C7-904E891BE7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65863" y="3267148"/>
            <a:ext cx="718979" cy="760490"/>
          </a:xfrm>
          <a:prstGeom prst="rect">
            <a:avLst/>
          </a:prstGeom>
        </p:spPr>
      </p:pic>
      <p:pic>
        <p:nvPicPr>
          <p:cNvPr id="30" name="รูปภาพ 29">
            <a:extLst>
              <a:ext uri="{FF2B5EF4-FFF2-40B4-BE49-F238E27FC236}">
                <a16:creationId xmlns:a16="http://schemas.microsoft.com/office/drawing/2014/main" id="{4E03882A-ABE2-4331-855B-633CA604FF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472216" y="2518931"/>
            <a:ext cx="718979" cy="760490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D6FF723D-9338-49D3-B02A-A6D77FA0F4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076755" y="2954707"/>
            <a:ext cx="718979" cy="760490"/>
          </a:xfrm>
          <a:prstGeom prst="rect">
            <a:avLst/>
          </a:prstGeom>
        </p:spPr>
      </p:pic>
      <p:pic>
        <p:nvPicPr>
          <p:cNvPr id="32" name="รูปภาพ 31">
            <a:extLst>
              <a:ext uri="{FF2B5EF4-FFF2-40B4-BE49-F238E27FC236}">
                <a16:creationId xmlns:a16="http://schemas.microsoft.com/office/drawing/2014/main" id="{FE8CFB6B-8614-4DF9-9BC4-38E2B47C5F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626202" y="3398315"/>
            <a:ext cx="526108" cy="556483"/>
          </a:xfrm>
          <a:prstGeom prst="rect">
            <a:avLst/>
          </a:prstGeom>
        </p:spPr>
      </p:pic>
      <p:pic>
        <p:nvPicPr>
          <p:cNvPr id="33" name="รูปภาพ 32">
            <a:extLst>
              <a:ext uri="{FF2B5EF4-FFF2-40B4-BE49-F238E27FC236}">
                <a16:creationId xmlns:a16="http://schemas.microsoft.com/office/drawing/2014/main" id="{91496307-6074-4C4D-A9C5-CCA1C30AB7D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369188" y="3528269"/>
            <a:ext cx="526108" cy="556483"/>
          </a:xfrm>
          <a:prstGeom prst="rect">
            <a:avLst/>
          </a:prstGeom>
        </p:spPr>
      </p:pic>
      <p:pic>
        <p:nvPicPr>
          <p:cNvPr id="34" name="รูปภาพ 33">
            <a:extLst>
              <a:ext uri="{FF2B5EF4-FFF2-40B4-BE49-F238E27FC236}">
                <a16:creationId xmlns:a16="http://schemas.microsoft.com/office/drawing/2014/main" id="{02E89C07-697E-41F6-93FB-65AA84DFCC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49641" y="3332939"/>
            <a:ext cx="771634" cy="816185"/>
          </a:xfrm>
          <a:prstGeom prst="rect">
            <a:avLst/>
          </a:prstGeom>
        </p:spPr>
      </p:pic>
      <p:pic>
        <p:nvPicPr>
          <p:cNvPr id="35" name="รูปภาพ 34">
            <a:extLst>
              <a:ext uri="{FF2B5EF4-FFF2-40B4-BE49-F238E27FC236}">
                <a16:creationId xmlns:a16="http://schemas.microsoft.com/office/drawing/2014/main" id="{E656EE97-B38F-4B27-87E0-C19B6353E4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4827007" y="2027294"/>
            <a:ext cx="526108" cy="556483"/>
          </a:xfrm>
          <a:prstGeom prst="rect">
            <a:avLst/>
          </a:prstGeom>
        </p:spPr>
      </p:pic>
      <p:pic>
        <p:nvPicPr>
          <p:cNvPr id="36" name="รูปภาพ 35">
            <a:extLst>
              <a:ext uri="{FF2B5EF4-FFF2-40B4-BE49-F238E27FC236}">
                <a16:creationId xmlns:a16="http://schemas.microsoft.com/office/drawing/2014/main" id="{B0F13C75-9E70-47A1-B02C-2A1714B23A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151864" y="1961204"/>
            <a:ext cx="526108" cy="556483"/>
          </a:xfrm>
          <a:prstGeom prst="rect">
            <a:avLst/>
          </a:prstGeom>
        </p:spPr>
      </p:pic>
      <p:pic>
        <p:nvPicPr>
          <p:cNvPr id="37" name="รูปภาพ 36">
            <a:extLst>
              <a:ext uri="{FF2B5EF4-FFF2-40B4-BE49-F238E27FC236}">
                <a16:creationId xmlns:a16="http://schemas.microsoft.com/office/drawing/2014/main" id="{C280CD61-EA31-4085-BED6-035EA51535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15966" y="1986370"/>
            <a:ext cx="526108" cy="556483"/>
          </a:xfrm>
          <a:prstGeom prst="rect">
            <a:avLst/>
          </a:prstGeom>
        </p:spPr>
      </p:pic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id="{18EE5E6E-1FFE-4C7A-AD57-18FB68B41F2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66940" y="2462847"/>
            <a:ext cx="526108" cy="556483"/>
          </a:xfrm>
          <a:prstGeom prst="rect">
            <a:avLst/>
          </a:prstGeom>
        </p:spPr>
      </p:pic>
      <p:pic>
        <p:nvPicPr>
          <p:cNvPr id="39" name="รูปภาพ 38">
            <a:extLst>
              <a:ext uri="{FF2B5EF4-FFF2-40B4-BE49-F238E27FC236}">
                <a16:creationId xmlns:a16="http://schemas.microsoft.com/office/drawing/2014/main" id="{29A294E7-2614-4115-ABE9-3BF5193CDA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9804200" y="2026535"/>
            <a:ext cx="526108" cy="556483"/>
          </a:xfrm>
          <a:prstGeom prst="rect">
            <a:avLst/>
          </a:prstGeom>
        </p:spPr>
      </p:pic>
      <p:pic>
        <p:nvPicPr>
          <p:cNvPr id="40" name="รูปภาพ 39">
            <a:extLst>
              <a:ext uri="{FF2B5EF4-FFF2-40B4-BE49-F238E27FC236}">
                <a16:creationId xmlns:a16="http://schemas.microsoft.com/office/drawing/2014/main" id="{32AE24DE-7A3C-48D7-8A44-562353EFA5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15746" y="1870972"/>
            <a:ext cx="630634" cy="667044"/>
          </a:xfrm>
          <a:prstGeom prst="rect">
            <a:avLst/>
          </a:prstGeom>
        </p:spPr>
      </p:pic>
      <p:pic>
        <p:nvPicPr>
          <p:cNvPr id="41" name="รูปภาพ 40">
            <a:extLst>
              <a:ext uri="{FF2B5EF4-FFF2-40B4-BE49-F238E27FC236}">
                <a16:creationId xmlns:a16="http://schemas.microsoft.com/office/drawing/2014/main" id="{AB348EC0-6103-40FE-A85D-27901E5C49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280755" y="2978343"/>
            <a:ext cx="526108" cy="556483"/>
          </a:xfrm>
          <a:prstGeom prst="rect">
            <a:avLst/>
          </a:prstGeom>
        </p:spPr>
      </p:pic>
      <p:pic>
        <p:nvPicPr>
          <p:cNvPr id="42" name="รูปภาพ 41">
            <a:extLst>
              <a:ext uri="{FF2B5EF4-FFF2-40B4-BE49-F238E27FC236}">
                <a16:creationId xmlns:a16="http://schemas.microsoft.com/office/drawing/2014/main" id="{636A995A-C8CF-4509-B7DE-3666624362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871557" y="1759915"/>
            <a:ext cx="1009749" cy="933163"/>
          </a:xfrm>
          <a:prstGeom prst="rect">
            <a:avLst/>
          </a:prstGeom>
        </p:spPr>
      </p:pic>
      <p:pic>
        <p:nvPicPr>
          <p:cNvPr id="43" name="รูปภาพ 42">
            <a:extLst>
              <a:ext uri="{FF2B5EF4-FFF2-40B4-BE49-F238E27FC236}">
                <a16:creationId xmlns:a16="http://schemas.microsoft.com/office/drawing/2014/main" id="{079BDB0B-4345-4F0D-A6C5-F78F77D7C9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915" y="6046173"/>
            <a:ext cx="2000516" cy="979577"/>
          </a:xfrm>
          <a:prstGeom prst="rect">
            <a:avLst/>
          </a:prstGeom>
        </p:spPr>
      </p:pic>
      <p:pic>
        <p:nvPicPr>
          <p:cNvPr id="47" name="รูปภาพ 46">
            <a:extLst>
              <a:ext uri="{FF2B5EF4-FFF2-40B4-BE49-F238E27FC236}">
                <a16:creationId xmlns:a16="http://schemas.microsoft.com/office/drawing/2014/main" id="{22AEBEE2-393E-46DD-95F5-0E8A64565CB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11240899" y="6396503"/>
            <a:ext cx="1000258" cy="55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82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F2664384-8C8A-449A-9460-854853A9E89D}"/>
              </a:ext>
            </a:extLst>
          </p:cNvPr>
          <p:cNvSpPr/>
          <p:nvPr/>
        </p:nvSpPr>
        <p:spPr>
          <a:xfrm>
            <a:off x="6920" y="2059740"/>
            <a:ext cx="12191995" cy="4798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150229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8501587" y="2258758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49641" y="3332939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74FBDA58-E139-4A80-8118-74607BC9F8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806" y="781096"/>
            <a:ext cx="3999641" cy="5059227"/>
          </a:xfrm>
          <a:prstGeom prst="rect">
            <a:avLst/>
          </a:prstGeom>
        </p:spPr>
      </p:pic>
      <p:pic>
        <p:nvPicPr>
          <p:cNvPr id="35" name="รูปภาพ 34">
            <a:extLst>
              <a:ext uri="{FF2B5EF4-FFF2-40B4-BE49-F238E27FC236}">
                <a16:creationId xmlns:a16="http://schemas.microsoft.com/office/drawing/2014/main" id="{8F2FD475-E506-4593-AB27-5227B2A78E0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528" y="4951643"/>
            <a:ext cx="5083587" cy="1756128"/>
          </a:xfrm>
          <a:prstGeom prst="rect">
            <a:avLst/>
          </a:prstGeom>
        </p:spPr>
      </p:pic>
      <p:sp>
        <p:nvSpPr>
          <p:cNvPr id="37" name="สี่เหลี่ยมผืนผ้า 36">
            <a:extLst>
              <a:ext uri="{FF2B5EF4-FFF2-40B4-BE49-F238E27FC236}">
                <a16:creationId xmlns:a16="http://schemas.microsoft.com/office/drawing/2014/main" id="{EB48DEE3-0497-4C4B-997F-FB7F52FF8162}"/>
              </a:ext>
            </a:extLst>
          </p:cNvPr>
          <p:cNvSpPr/>
          <p:nvPr/>
        </p:nvSpPr>
        <p:spPr>
          <a:xfrm>
            <a:off x="4188992" y="5273757"/>
            <a:ext cx="32992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นางอุทัย</a:t>
            </a:r>
            <a:r>
              <a:rPr lang="th-TH" sz="3600" b="1" dirty="0" err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วรร</a:t>
            </a:r>
            <a:r>
              <a:rPr lang="th-TH" sz="36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ณ แก้วเขียว</a:t>
            </a:r>
          </a:p>
          <a:p>
            <a:pPr algn="ctr"/>
            <a:r>
              <a:rPr lang="th-TH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รองผอ.สนง.กศน.ชัยนาท</a:t>
            </a:r>
          </a:p>
        </p:txBody>
      </p:sp>
    </p:spTree>
    <p:extLst>
      <p:ext uri="{BB962C8B-B14F-4D97-AF65-F5344CB8AC3E}">
        <p14:creationId xmlns:p14="http://schemas.microsoft.com/office/powerpoint/2010/main" val="3380701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F2664384-8C8A-449A-9460-854853A9E89D}"/>
              </a:ext>
            </a:extLst>
          </p:cNvPr>
          <p:cNvSpPr/>
          <p:nvPr/>
        </p:nvSpPr>
        <p:spPr>
          <a:xfrm>
            <a:off x="6920" y="2059740"/>
            <a:ext cx="12191995" cy="4798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331112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8501587" y="2258758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885365" y="2815142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ECAE8610-7DF7-4BC8-87C7-88F12890438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040" y="1180669"/>
            <a:ext cx="3677099" cy="5097318"/>
          </a:xfrm>
          <a:prstGeom prst="rect">
            <a:avLst/>
          </a:prstGeom>
        </p:spPr>
      </p:pic>
      <p:pic>
        <p:nvPicPr>
          <p:cNvPr id="40" name="รูปภาพ 39">
            <a:extLst>
              <a:ext uri="{FF2B5EF4-FFF2-40B4-BE49-F238E27FC236}">
                <a16:creationId xmlns:a16="http://schemas.microsoft.com/office/drawing/2014/main" id="{CC38AA24-A865-4B1E-8703-99548D26EFF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083" y="4990133"/>
            <a:ext cx="5243253" cy="1811284"/>
          </a:xfrm>
          <a:prstGeom prst="rect">
            <a:avLst/>
          </a:prstGeom>
        </p:spPr>
      </p:pic>
      <p:sp>
        <p:nvSpPr>
          <p:cNvPr id="41" name="สี่เหลี่ยมผืนผ้า 40">
            <a:extLst>
              <a:ext uri="{FF2B5EF4-FFF2-40B4-BE49-F238E27FC236}">
                <a16:creationId xmlns:a16="http://schemas.microsoft.com/office/drawing/2014/main" id="{5B7C4922-E5D1-4C01-8F9E-652D76621EEC}"/>
              </a:ext>
            </a:extLst>
          </p:cNvPr>
          <p:cNvSpPr/>
          <p:nvPr/>
        </p:nvSpPr>
        <p:spPr>
          <a:xfrm>
            <a:off x="4009168" y="5340741"/>
            <a:ext cx="4707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ดร.กิตติยา กิตติรัตนสุนทร</a:t>
            </a:r>
          </a:p>
          <a:p>
            <a:pPr algn="ctr"/>
            <a:r>
              <a:rPr lang="th-TH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ประธาน </a:t>
            </a:r>
            <a:r>
              <a:rPr lang="th-TH" b="1" dirty="0" err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ปส</a:t>
            </a:r>
            <a:r>
              <a:rPr lang="th-TH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กช.ชัยนาท</a:t>
            </a:r>
            <a:endParaRPr lang="th-TH" sz="2000" b="1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44354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331112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8501587" y="2258758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885365" y="2815142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920D3211-9EE1-4196-8213-05977D317F6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82" t="20082" r="42653" b="26635"/>
          <a:stretch/>
        </p:blipFill>
        <p:spPr>
          <a:xfrm>
            <a:off x="4090381" y="955038"/>
            <a:ext cx="3668279" cy="4483330"/>
          </a:xfrm>
          <a:prstGeom prst="rect">
            <a:avLst/>
          </a:prstGeom>
        </p:spPr>
      </p:pic>
      <p:pic>
        <p:nvPicPr>
          <p:cNvPr id="48" name="รูปภาพ 47">
            <a:extLst>
              <a:ext uri="{FF2B5EF4-FFF2-40B4-BE49-F238E27FC236}">
                <a16:creationId xmlns:a16="http://schemas.microsoft.com/office/drawing/2014/main" id="{1E245941-AC3B-46EF-9C34-FE402D2CCD9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493" y="4862376"/>
            <a:ext cx="5230053" cy="1806724"/>
          </a:xfrm>
          <a:prstGeom prst="rect">
            <a:avLst/>
          </a:prstGeom>
        </p:spPr>
      </p:pic>
      <p:sp>
        <p:nvSpPr>
          <p:cNvPr id="49" name="สี่เหลี่ยมผืนผ้า 48">
            <a:extLst>
              <a:ext uri="{FF2B5EF4-FFF2-40B4-BE49-F238E27FC236}">
                <a16:creationId xmlns:a16="http://schemas.microsoft.com/office/drawing/2014/main" id="{279B94DA-1AFB-4457-B4BF-36EED8D82B71}"/>
              </a:ext>
            </a:extLst>
          </p:cNvPr>
          <p:cNvSpPr/>
          <p:nvPr/>
        </p:nvSpPr>
        <p:spPr>
          <a:xfrm>
            <a:off x="3636942" y="5249095"/>
            <a:ext cx="45751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นางสาวณัฐสนันท์  บัวโฉม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ผู้แทนคณะกรรมการอาชีวศึกษาจังหวัดชัยนาท</a:t>
            </a:r>
          </a:p>
        </p:txBody>
      </p:sp>
    </p:spTree>
    <p:extLst>
      <p:ext uri="{BB962C8B-B14F-4D97-AF65-F5344CB8AC3E}">
        <p14:creationId xmlns:p14="http://schemas.microsoft.com/office/powerpoint/2010/main" val="2073361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F2664384-8C8A-449A-9460-854853A9E89D}"/>
              </a:ext>
            </a:extLst>
          </p:cNvPr>
          <p:cNvSpPr/>
          <p:nvPr/>
        </p:nvSpPr>
        <p:spPr>
          <a:xfrm>
            <a:off x="6920" y="2059740"/>
            <a:ext cx="12191995" cy="4798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331112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8501587" y="2258758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885365" y="2815142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36" name="รูปภาพ 35">
            <a:extLst>
              <a:ext uri="{FF2B5EF4-FFF2-40B4-BE49-F238E27FC236}">
                <a16:creationId xmlns:a16="http://schemas.microsoft.com/office/drawing/2014/main" id="{B6FBB22C-B719-4D3B-BB4F-FDC2C66250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379" y="1156340"/>
            <a:ext cx="3576513" cy="4545320"/>
          </a:xfrm>
          <a:prstGeom prst="rect">
            <a:avLst/>
          </a:prstGeom>
        </p:spPr>
      </p:pic>
      <p:pic>
        <p:nvPicPr>
          <p:cNvPr id="35" name="รูปภาพ 34">
            <a:extLst>
              <a:ext uri="{FF2B5EF4-FFF2-40B4-BE49-F238E27FC236}">
                <a16:creationId xmlns:a16="http://schemas.microsoft.com/office/drawing/2014/main" id="{8F2FD475-E506-4593-AB27-5227B2A78E0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913" y="4866407"/>
            <a:ext cx="5297443" cy="1830004"/>
          </a:xfrm>
          <a:prstGeom prst="rect">
            <a:avLst/>
          </a:prstGeom>
        </p:spPr>
      </p:pic>
      <p:sp>
        <p:nvSpPr>
          <p:cNvPr id="37" name="สี่เหลี่ยมผืนผ้า 36">
            <a:extLst>
              <a:ext uri="{FF2B5EF4-FFF2-40B4-BE49-F238E27FC236}">
                <a16:creationId xmlns:a16="http://schemas.microsoft.com/office/drawing/2014/main" id="{EB48DEE3-0497-4C4B-997F-FB7F52FF8162}"/>
              </a:ext>
            </a:extLst>
          </p:cNvPr>
          <p:cNvSpPr/>
          <p:nvPr/>
        </p:nvSpPr>
        <p:spPr>
          <a:xfrm>
            <a:off x="3413088" y="5228943"/>
            <a:ext cx="50690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นายสมโภชน์  ตามสายลม</a:t>
            </a:r>
            <a:endParaRPr lang="th-TH" sz="2000" b="1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TH SarabunIT๙" panose="020B0500040200020003" pitchFamily="34" charset="-34"/>
              <a:ea typeface="Calibri" panose="020F0502020204030204" pitchFamily="34" charset="0"/>
              <a:cs typeface="TH SarabunIT๙" panose="020B0500040200020003" pitchFamily="34" charset="-34"/>
            </a:endParaRPr>
          </a:p>
          <a:p>
            <a:pPr algn="ctr"/>
            <a:r>
              <a:rPr lang="th-TH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ผู้แทนคณะกรรมการอาชีวศึกษาจังหวัดชัยนาท</a:t>
            </a:r>
          </a:p>
        </p:txBody>
      </p:sp>
    </p:spTree>
    <p:extLst>
      <p:ext uri="{BB962C8B-B14F-4D97-AF65-F5344CB8AC3E}">
        <p14:creationId xmlns:p14="http://schemas.microsoft.com/office/powerpoint/2010/main" val="3775258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F2664384-8C8A-449A-9460-854853A9E89D}"/>
              </a:ext>
            </a:extLst>
          </p:cNvPr>
          <p:cNvSpPr/>
          <p:nvPr/>
        </p:nvSpPr>
        <p:spPr>
          <a:xfrm>
            <a:off x="6920" y="2059740"/>
            <a:ext cx="12191995" cy="4798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331112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8501587" y="2258758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885365" y="2815142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DA8C1CD2-B1BF-4C13-9E75-9DCAB9A81F9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65"/>
          <a:stretch/>
        </p:blipFill>
        <p:spPr>
          <a:xfrm>
            <a:off x="3086049" y="1164525"/>
            <a:ext cx="5853351" cy="4541187"/>
          </a:xfrm>
          <a:prstGeom prst="rect">
            <a:avLst/>
          </a:prstGeom>
        </p:spPr>
      </p:pic>
      <p:pic>
        <p:nvPicPr>
          <p:cNvPr id="34" name="รูปภาพ 33">
            <a:extLst>
              <a:ext uri="{FF2B5EF4-FFF2-40B4-BE49-F238E27FC236}">
                <a16:creationId xmlns:a16="http://schemas.microsoft.com/office/drawing/2014/main" id="{E9A0B451-BFB5-4B5A-96CE-F4A6ECE485D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960" y="4873041"/>
            <a:ext cx="5678199" cy="1961536"/>
          </a:xfrm>
          <a:prstGeom prst="rect">
            <a:avLst/>
          </a:prstGeom>
        </p:spPr>
      </p:pic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A0A23ABE-553D-4C75-BB50-83FD10E423ED}"/>
              </a:ext>
            </a:extLst>
          </p:cNvPr>
          <p:cNvSpPr/>
          <p:nvPr/>
        </p:nvSpPr>
        <p:spPr>
          <a:xfrm>
            <a:off x="4002742" y="5242979"/>
            <a:ext cx="440263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นายชูชาติ  พารีสอน</a:t>
            </a:r>
          </a:p>
          <a:p>
            <a:pPr algn="ctr"/>
            <a:r>
              <a:rPr lang="th-TH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ผู้อำนวยการโรงเรียนชัยนาทพิทยาคม</a:t>
            </a:r>
          </a:p>
        </p:txBody>
      </p:sp>
    </p:spTree>
    <p:extLst>
      <p:ext uri="{BB962C8B-B14F-4D97-AF65-F5344CB8AC3E}">
        <p14:creationId xmlns:p14="http://schemas.microsoft.com/office/powerpoint/2010/main" val="507984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150229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700391" y="3391661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49641" y="3332939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33" name="รูปภาพ 32">
            <a:extLst>
              <a:ext uri="{FF2B5EF4-FFF2-40B4-BE49-F238E27FC236}">
                <a16:creationId xmlns:a16="http://schemas.microsoft.com/office/drawing/2014/main" id="{19D4C86C-786B-402D-8ADD-FE1D64958D5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55" t="7431" r="50809" b="32293"/>
          <a:stretch/>
        </p:blipFill>
        <p:spPr>
          <a:xfrm>
            <a:off x="4361801" y="825810"/>
            <a:ext cx="3169061" cy="4641496"/>
          </a:xfrm>
          <a:prstGeom prst="rect">
            <a:avLst/>
          </a:prstGeom>
        </p:spPr>
      </p:pic>
      <p:pic>
        <p:nvPicPr>
          <p:cNvPr id="36" name="รูปภาพ 35">
            <a:extLst>
              <a:ext uri="{FF2B5EF4-FFF2-40B4-BE49-F238E27FC236}">
                <a16:creationId xmlns:a16="http://schemas.microsoft.com/office/drawing/2014/main" id="{1E8951BC-B394-4B3A-ABC1-29653DA7B4E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190" y="4763249"/>
            <a:ext cx="5265615" cy="1819009"/>
          </a:xfrm>
          <a:prstGeom prst="rect">
            <a:avLst/>
          </a:prstGeom>
        </p:spPr>
      </p:pic>
      <p:sp>
        <p:nvSpPr>
          <p:cNvPr id="38" name="สี่เหลี่ยมผืนผ้า 37">
            <a:extLst>
              <a:ext uri="{FF2B5EF4-FFF2-40B4-BE49-F238E27FC236}">
                <a16:creationId xmlns:a16="http://schemas.microsoft.com/office/drawing/2014/main" id="{777DF1F9-D577-4E0D-87F4-21FC6E6DBB79}"/>
              </a:ext>
            </a:extLst>
          </p:cNvPr>
          <p:cNvSpPr/>
          <p:nvPr/>
        </p:nvSpPr>
        <p:spPr>
          <a:xfrm>
            <a:off x="3845472" y="5112072"/>
            <a:ext cx="43573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นาย</a:t>
            </a:r>
            <a:r>
              <a:rPr lang="th-TH" sz="3600" b="1" dirty="0" err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จีร</a:t>
            </a:r>
            <a:r>
              <a:rPr lang="th-TH" sz="36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ศักดิ์  ใจแสน</a:t>
            </a:r>
            <a:endParaRPr lang="th-TH" sz="2000" b="1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TH SarabunIT๙" panose="020B0500040200020003" pitchFamily="34" charset="-34"/>
              <a:ea typeface="Calibri" panose="020F0502020204030204" pitchFamily="34" charset="0"/>
              <a:cs typeface="TH SarabunIT๙" panose="020B0500040200020003" pitchFamily="34" charset="-34"/>
            </a:endParaRPr>
          </a:p>
          <a:p>
            <a:pPr algn="ctr"/>
            <a:r>
              <a:rPr lang="th-TH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ผู้อำนวยการโรงเรียนอนุบาลชัยนาท</a:t>
            </a:r>
            <a:endParaRPr lang="th-TH" sz="4400" b="1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ea typeface="Calibri" panose="020F0502020204030204" pitchFamily="34" charset="0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92852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150229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700391" y="3391661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49641" y="3332939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4E44151C-F77E-4ABD-B19B-7FAC5654C0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510" y="70789"/>
            <a:ext cx="4060618" cy="5600849"/>
          </a:xfrm>
          <a:prstGeom prst="rect">
            <a:avLst/>
          </a:prstGeom>
        </p:spPr>
      </p:pic>
      <p:pic>
        <p:nvPicPr>
          <p:cNvPr id="40" name="รูปภาพ 39">
            <a:extLst>
              <a:ext uri="{FF2B5EF4-FFF2-40B4-BE49-F238E27FC236}">
                <a16:creationId xmlns:a16="http://schemas.microsoft.com/office/drawing/2014/main" id="{CC38AA24-A865-4B1E-8703-99548D26EFF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887" y="4537195"/>
            <a:ext cx="5402225" cy="2159216"/>
          </a:xfrm>
          <a:prstGeom prst="rect">
            <a:avLst/>
          </a:prstGeom>
        </p:spPr>
      </p:pic>
      <p:sp>
        <p:nvSpPr>
          <p:cNvPr id="41" name="สี่เหลี่ยมผืนผ้า 40">
            <a:extLst>
              <a:ext uri="{FF2B5EF4-FFF2-40B4-BE49-F238E27FC236}">
                <a16:creationId xmlns:a16="http://schemas.microsoft.com/office/drawing/2014/main" id="{5B7C4922-E5D1-4C01-8F9E-652D76621EEC}"/>
              </a:ext>
            </a:extLst>
          </p:cNvPr>
          <p:cNvSpPr/>
          <p:nvPr/>
        </p:nvSpPr>
        <p:spPr>
          <a:xfrm>
            <a:off x="3758210" y="5078194"/>
            <a:ext cx="46755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นายปรัชญา สมณะช้างเผือก</a:t>
            </a:r>
          </a:p>
          <a:p>
            <a:pPr algn="ctr"/>
            <a:r>
              <a:rPr lang="th-TH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ผอ.โรงเรียนศึกษาพิเศษชัยนาท</a:t>
            </a:r>
          </a:p>
        </p:txBody>
      </p:sp>
    </p:spTree>
    <p:extLst>
      <p:ext uri="{BB962C8B-B14F-4D97-AF65-F5344CB8AC3E}">
        <p14:creationId xmlns:p14="http://schemas.microsoft.com/office/powerpoint/2010/main" val="1535678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150229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700391" y="3391661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49641" y="3332939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D675E365-2F19-4985-92B6-BADBA009E05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839"/>
          <a:stretch/>
        </p:blipFill>
        <p:spPr>
          <a:xfrm flipH="1">
            <a:off x="4656520" y="916650"/>
            <a:ext cx="3237996" cy="4700316"/>
          </a:xfrm>
          <a:prstGeom prst="rect">
            <a:avLst/>
          </a:prstGeom>
        </p:spPr>
      </p:pic>
      <p:pic>
        <p:nvPicPr>
          <p:cNvPr id="48" name="รูปภาพ 47">
            <a:extLst>
              <a:ext uri="{FF2B5EF4-FFF2-40B4-BE49-F238E27FC236}">
                <a16:creationId xmlns:a16="http://schemas.microsoft.com/office/drawing/2014/main" id="{1E245941-AC3B-46EF-9C34-FE402D2CCD9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038" y="4663682"/>
            <a:ext cx="5530016" cy="2108969"/>
          </a:xfrm>
          <a:prstGeom prst="rect">
            <a:avLst/>
          </a:prstGeom>
        </p:spPr>
      </p:pic>
      <p:sp>
        <p:nvSpPr>
          <p:cNvPr id="49" name="สี่เหลี่ยมผืนผ้า 48">
            <a:extLst>
              <a:ext uri="{FF2B5EF4-FFF2-40B4-BE49-F238E27FC236}">
                <a16:creationId xmlns:a16="http://schemas.microsoft.com/office/drawing/2014/main" id="{279B94DA-1AFB-4457-B4BF-36EED8D82B71}"/>
              </a:ext>
            </a:extLst>
          </p:cNvPr>
          <p:cNvSpPr/>
          <p:nvPr/>
        </p:nvSpPr>
        <p:spPr>
          <a:xfrm>
            <a:off x="3992504" y="5188886"/>
            <a:ext cx="47959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นายวีระพันธ์  สมบูรณ์ชัย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ผู้อำนวยการศูนย์การศึกษาพิเศษประจำจังหวัดชัยนาท</a:t>
            </a:r>
            <a:endParaRPr lang="th-TH" b="1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ea typeface="Calibri" panose="020F0502020204030204" pitchFamily="34" charset="0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6827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150229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700391" y="3391661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49641" y="3332939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EA3120F1-E97E-4DCA-91D6-BC9A0B3002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255" y="944266"/>
            <a:ext cx="3706516" cy="4910707"/>
          </a:xfrm>
          <a:prstGeom prst="rect">
            <a:avLst/>
          </a:prstGeom>
        </p:spPr>
      </p:pic>
      <p:pic>
        <p:nvPicPr>
          <p:cNvPr id="34" name="รูปภาพ 33">
            <a:extLst>
              <a:ext uri="{FF2B5EF4-FFF2-40B4-BE49-F238E27FC236}">
                <a16:creationId xmlns:a16="http://schemas.microsoft.com/office/drawing/2014/main" id="{E9A0B451-BFB5-4B5A-96CE-F4A6ECE485D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302" y="4798261"/>
            <a:ext cx="6113721" cy="1972937"/>
          </a:xfrm>
          <a:prstGeom prst="rect">
            <a:avLst/>
          </a:prstGeom>
        </p:spPr>
      </p:pic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A0A23ABE-553D-4C75-BB50-83FD10E423ED}"/>
              </a:ext>
            </a:extLst>
          </p:cNvPr>
          <p:cNvSpPr/>
          <p:nvPr/>
        </p:nvSpPr>
        <p:spPr>
          <a:xfrm>
            <a:off x="3040002" y="5233618"/>
            <a:ext cx="54871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นายวรทัศน์  รุ่งเรือง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ผู้อำนวยการโรงเรียนราชประชานุเคราะห์ 46 จังหวัดชัยนาท</a:t>
            </a:r>
          </a:p>
        </p:txBody>
      </p:sp>
    </p:spTree>
    <p:extLst>
      <p:ext uri="{BB962C8B-B14F-4D97-AF65-F5344CB8AC3E}">
        <p14:creationId xmlns:p14="http://schemas.microsoft.com/office/powerpoint/2010/main" val="1864424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ตราสัญลักษณ์ - สำนักงานสวัสดิการและคุ้มครองแรงงานจังหวัดชัยนาท">
            <a:extLst>
              <a:ext uri="{FF2B5EF4-FFF2-40B4-BE49-F238E27FC236}">
                <a16:creationId xmlns:a16="http://schemas.microsoft.com/office/drawing/2014/main" id="{82CFE950-23BC-4BC1-A05E-57934D377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-1308"/>
            <a:ext cx="6553202" cy="191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7DA7BF37-4AE5-4484-8745-272D141565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253" t="20158" r="11340" b="11905"/>
          <a:stretch/>
        </p:blipFill>
        <p:spPr>
          <a:xfrm>
            <a:off x="2307265" y="1658679"/>
            <a:ext cx="7761767" cy="5199321"/>
          </a:xfrm>
          <a:prstGeom prst="rect">
            <a:avLst/>
          </a:prstGeom>
        </p:spPr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5F86E52F-0F6D-47D1-813F-6E0F4314CD8A}"/>
              </a:ext>
            </a:extLst>
          </p:cNvPr>
          <p:cNvSpPr txBox="1"/>
          <p:nvPr/>
        </p:nvSpPr>
        <p:spPr>
          <a:xfrm>
            <a:off x="6618515" y="746958"/>
            <a:ext cx="54210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ประกอบด้วย 8 อำเภอ</a:t>
            </a:r>
          </a:p>
        </p:txBody>
      </p:sp>
    </p:spTree>
    <p:extLst>
      <p:ext uri="{BB962C8B-B14F-4D97-AF65-F5344CB8AC3E}">
        <p14:creationId xmlns:p14="http://schemas.microsoft.com/office/powerpoint/2010/main" val="2937069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ตราสัญลักษณ์ - สำนักงานสวัสดิการและคุ้มครองแรงงานจังหวัดชัยนาท">
            <a:extLst>
              <a:ext uri="{FF2B5EF4-FFF2-40B4-BE49-F238E27FC236}">
                <a16:creationId xmlns:a16="http://schemas.microsoft.com/office/drawing/2014/main" id="{82CFE950-23BC-4BC1-A05E-57934D377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14" y="0"/>
            <a:ext cx="6918552" cy="2017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คำขวัญจังหวัดชัยนาท Archives - ขายพระ ออนไลน์ ปล่อย ขาย ให้เช่า ฟรี ลงฟรี  ไม่จำกัด ไม่ต้องสมัครสมาชิก">
            <a:extLst>
              <a:ext uri="{FF2B5EF4-FFF2-40B4-BE49-F238E27FC236}">
                <a16:creationId xmlns:a16="http://schemas.microsoft.com/office/drawing/2014/main" id="{8659B3CF-6003-4176-9D0A-C4B112897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54" y="2017216"/>
            <a:ext cx="2471738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สวนนกชัยนาท สวนแห่งความสุขสนุกสนาน">
            <a:extLst>
              <a:ext uri="{FF2B5EF4-FFF2-40B4-BE49-F238E27FC236}">
                <a16:creationId xmlns:a16="http://schemas.microsoft.com/office/drawing/2014/main" id="{AB76ECE0-C015-431F-96FF-D0D87B93A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91904"/>
            <a:ext cx="2245859" cy="1527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WondersChainat">
            <a:extLst>
              <a:ext uri="{FF2B5EF4-FFF2-40B4-BE49-F238E27FC236}">
                <a16:creationId xmlns:a16="http://schemas.microsoft.com/office/drawing/2014/main" id="{3869C164-C7E5-42BC-A649-8176E090C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09895"/>
            <a:ext cx="2245569" cy="1682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ส้มโอขาวแตงกวา ต้นพันธุ์ | Shopee Thailand">
            <a:extLst>
              <a:ext uri="{FF2B5EF4-FFF2-40B4-BE49-F238E27FC236}">
                <a16:creationId xmlns:a16="http://schemas.microsoft.com/office/drawing/2014/main" id="{2D69F90C-DF2D-45C0-8475-F358E60726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9" r="10045"/>
          <a:stretch/>
        </p:blipFill>
        <p:spPr bwMode="auto">
          <a:xfrm>
            <a:off x="9089573" y="2109895"/>
            <a:ext cx="2455594" cy="3220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เขื่อนเจ้าพระยา ชัยนาท ท่องเที่ยว สถานที่ท่องเที่ยว">
            <a:extLst>
              <a:ext uri="{FF2B5EF4-FFF2-40B4-BE49-F238E27FC236}">
                <a16:creationId xmlns:a16="http://schemas.microsoft.com/office/drawing/2014/main" id="{B1771F2C-F660-4931-8247-2EBF165B05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7"/>
          <a:stretch/>
        </p:blipFill>
        <p:spPr bwMode="auto">
          <a:xfrm>
            <a:off x="3102428" y="2098178"/>
            <a:ext cx="2367643" cy="1621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เขื่อนเจ้าพระยา">
            <a:extLst>
              <a:ext uri="{FF2B5EF4-FFF2-40B4-BE49-F238E27FC236}">
                <a16:creationId xmlns:a16="http://schemas.microsoft.com/office/drawing/2014/main" id="{F850F847-F7BB-4BFC-A480-761B23B09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428" y="3719999"/>
            <a:ext cx="2367643" cy="1527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CC9A2452-65F3-4E6E-B476-EC36A5161ED4}"/>
              </a:ext>
            </a:extLst>
          </p:cNvPr>
          <p:cNvSpPr txBox="1"/>
          <p:nvPr/>
        </p:nvSpPr>
        <p:spPr>
          <a:xfrm>
            <a:off x="212127" y="5542256"/>
            <a:ext cx="11510776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glow rad="101600">
                    <a:schemeClr val="accent2">
                      <a:lumMod val="50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หลวงปู่</a:t>
            </a:r>
            <a:r>
              <a:rPr lang="th-TH" sz="4000" b="1" dirty="0" err="1">
                <a:solidFill>
                  <a:schemeClr val="bg1"/>
                </a:solidFill>
                <a:effectLst>
                  <a:glow rad="101600">
                    <a:schemeClr val="accent2">
                      <a:lumMod val="50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ศุขลื</a:t>
            </a:r>
            <a:r>
              <a:rPr lang="th-TH" sz="4000" b="1" dirty="0">
                <a:solidFill>
                  <a:schemeClr val="bg1"/>
                </a:solidFill>
                <a:effectLst>
                  <a:glow rad="101600">
                    <a:schemeClr val="accent2">
                      <a:lumMod val="50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อชา  </a:t>
            </a:r>
            <a:r>
              <a:rPr lang="th-TH" sz="4000" b="1" dirty="0"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เขื่อนเจ้าพระยาลือชื่อ  </a:t>
            </a:r>
            <a:r>
              <a:rPr lang="th-TH" sz="4000" b="1" dirty="0">
                <a:solidFill>
                  <a:schemeClr val="bg1"/>
                </a:solidFill>
                <a:effectLst>
                  <a:glow rad="101600">
                    <a:srgbClr val="FF00FF">
                      <a:alpha val="60000"/>
                    </a:srgb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นามระบือสวนนก  </a:t>
            </a:r>
            <a:r>
              <a:rPr lang="th-TH" sz="40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ส้มโอดกขาวแตงกวา</a:t>
            </a:r>
          </a:p>
        </p:txBody>
      </p:sp>
    </p:spTree>
    <p:extLst>
      <p:ext uri="{BB962C8B-B14F-4D97-AF65-F5344CB8AC3E}">
        <p14:creationId xmlns:p14="http://schemas.microsoft.com/office/powerpoint/2010/main" val="30639355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แผนที่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3" r="18163"/>
          <a:stretch/>
        </p:blipFill>
        <p:spPr bwMode="auto">
          <a:xfrm>
            <a:off x="2878282" y="1831355"/>
            <a:ext cx="6078682" cy="48987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กล่องข้อความ 1"/>
          <p:cNvSpPr txBox="1"/>
          <p:nvPr/>
        </p:nvSpPr>
        <p:spPr>
          <a:xfrm>
            <a:off x="3886199" y="5839690"/>
            <a:ext cx="1381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อ.เนินขาม</a:t>
            </a:r>
          </a:p>
        </p:txBody>
      </p:sp>
      <p:sp>
        <p:nvSpPr>
          <p:cNvPr id="8" name="กล่องข้อความ 7"/>
          <p:cNvSpPr txBox="1"/>
          <p:nvPr/>
        </p:nvSpPr>
        <p:spPr>
          <a:xfrm>
            <a:off x="4963389" y="5116726"/>
            <a:ext cx="1381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อ.หันคา</a:t>
            </a:r>
          </a:p>
        </p:txBody>
      </p:sp>
      <p:sp>
        <p:nvSpPr>
          <p:cNvPr id="9" name="กล่องข้อความ 8"/>
          <p:cNvSpPr txBox="1"/>
          <p:nvPr/>
        </p:nvSpPr>
        <p:spPr>
          <a:xfrm>
            <a:off x="3280062" y="3462865"/>
            <a:ext cx="151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อ.หนองมะโมง</a:t>
            </a:r>
          </a:p>
        </p:txBody>
      </p:sp>
      <p:sp>
        <p:nvSpPr>
          <p:cNvPr id="10" name="กล่องข้อความ 9"/>
          <p:cNvSpPr txBox="1"/>
          <p:nvPr/>
        </p:nvSpPr>
        <p:spPr>
          <a:xfrm>
            <a:off x="4959925" y="3724475"/>
            <a:ext cx="1381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อ.วัดสิงห์</a:t>
            </a:r>
          </a:p>
        </p:txBody>
      </p:sp>
      <p:sp>
        <p:nvSpPr>
          <p:cNvPr id="12" name="กล่องข้อความ 11"/>
          <p:cNvSpPr txBox="1"/>
          <p:nvPr/>
        </p:nvSpPr>
        <p:spPr>
          <a:xfrm>
            <a:off x="5861373" y="4342953"/>
            <a:ext cx="1570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อ.เมืองชัยนาท</a:t>
            </a:r>
          </a:p>
        </p:txBody>
      </p:sp>
      <p:sp>
        <p:nvSpPr>
          <p:cNvPr id="14" name="กล่องข้อความ 13"/>
          <p:cNvSpPr txBox="1"/>
          <p:nvPr/>
        </p:nvSpPr>
        <p:spPr>
          <a:xfrm>
            <a:off x="6786995" y="5493169"/>
            <a:ext cx="1381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อ.</a:t>
            </a:r>
            <a:r>
              <a:rPr lang="th-TH" b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สรรค</a:t>
            </a:r>
            <a:r>
              <a:rPr lang="th-TH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บุรี</a:t>
            </a:r>
          </a:p>
        </p:txBody>
      </p:sp>
      <p:sp>
        <p:nvSpPr>
          <p:cNvPr id="16" name="กล่องข้อความ 15"/>
          <p:cNvSpPr txBox="1"/>
          <p:nvPr/>
        </p:nvSpPr>
        <p:spPr>
          <a:xfrm>
            <a:off x="7492829" y="4316089"/>
            <a:ext cx="1381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อ.สรรพยา</a:t>
            </a:r>
          </a:p>
        </p:txBody>
      </p:sp>
      <p:sp>
        <p:nvSpPr>
          <p:cNvPr id="17" name="กล่องข้อความ 16"/>
          <p:cNvSpPr txBox="1"/>
          <p:nvPr/>
        </p:nvSpPr>
        <p:spPr>
          <a:xfrm>
            <a:off x="6513368" y="2877432"/>
            <a:ext cx="1381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อ.มโนรมย์</a:t>
            </a:r>
          </a:p>
        </p:txBody>
      </p:sp>
      <p:pic>
        <p:nvPicPr>
          <p:cNvPr id="3" name="Picture 6" descr="โลโก้ สพฐ - อีสานร้อยแปด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634" y="2463545"/>
            <a:ext cx="1567296" cy="147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สำนักบริหารงานการศึกษาพิเศษ ประกาศผลสอบครูผู้ช่วย 256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2" t="23508" r="2970" b="58765"/>
          <a:stretch/>
        </p:blipFill>
        <p:spPr bwMode="auto">
          <a:xfrm>
            <a:off x="227682" y="6189276"/>
            <a:ext cx="1729021" cy="29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โลโก้ สพฐ - อีสานร้อยแปด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12" y="4892399"/>
            <a:ext cx="1435162" cy="143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opec.go.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347" y="5129357"/>
            <a:ext cx="1315411" cy="131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ประกาศสำนักงานคณะกรรมการการอาชีวศึกษา เรื่อง  รายชื่อผู้แทนองค์กรเอกชนที่ได้รับการเสนอชื่อเข้ารับการสรรหาการเลือกกรรมการในคณะกรรมการการ อาชีวศึกษา เพิ่มเติม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887" y="2604911"/>
            <a:ext cx="1302624" cy="130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สำนักงาน กศน.ชลบุรี รับสมัครนักวิชาการ และครู กศน.ตำบล 11 อัตรา - หางาน  สมัครงาน ตำแหน่งงานว่าง งานรัฐวิสาหกิจ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601" y="3846412"/>
            <a:ext cx="1791822" cy="140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กล่องข้อความ 22"/>
          <p:cNvSpPr txBox="1"/>
          <p:nvPr/>
        </p:nvSpPr>
        <p:spPr>
          <a:xfrm>
            <a:off x="120346" y="3846412"/>
            <a:ext cx="4747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err="1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สพป</a:t>
            </a:r>
            <a:r>
              <a:rPr lang="th-TH" sz="3200" b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.ชัยนาท จำนวน 160 แห่ง</a:t>
            </a:r>
          </a:p>
        </p:txBody>
      </p:sp>
      <p:sp>
        <p:nvSpPr>
          <p:cNvPr id="24" name="กล่องข้อความ 23"/>
          <p:cNvSpPr txBox="1"/>
          <p:nvPr/>
        </p:nvSpPr>
        <p:spPr>
          <a:xfrm>
            <a:off x="120346" y="4397949"/>
            <a:ext cx="4747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err="1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สพป</a:t>
            </a:r>
            <a:r>
              <a:rPr lang="th-TH" sz="3200" b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.อุทัยธานี ชัยนาท จำนวน 13 แห่ง</a:t>
            </a:r>
          </a:p>
        </p:txBody>
      </p:sp>
      <p:sp>
        <p:nvSpPr>
          <p:cNvPr id="25" name="กล่องข้อความ 24"/>
          <p:cNvSpPr txBox="1"/>
          <p:nvPr/>
        </p:nvSpPr>
        <p:spPr>
          <a:xfrm>
            <a:off x="1968640" y="5650667"/>
            <a:ext cx="47477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err="1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สศ</a:t>
            </a:r>
            <a:r>
              <a:rPr lang="th-TH" sz="3200" b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ศ.ชัยนาท </a:t>
            </a:r>
          </a:p>
          <a:p>
            <a:r>
              <a:rPr lang="th-TH" sz="3200" b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จำนวน 3 แห่ง</a:t>
            </a:r>
          </a:p>
        </p:txBody>
      </p:sp>
      <p:sp>
        <p:nvSpPr>
          <p:cNvPr id="27" name="กล่องข้อความ 26"/>
          <p:cNvSpPr txBox="1"/>
          <p:nvPr/>
        </p:nvSpPr>
        <p:spPr>
          <a:xfrm>
            <a:off x="10270385" y="3939056"/>
            <a:ext cx="47477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err="1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กศน</a:t>
            </a:r>
            <a:r>
              <a:rPr lang="th-TH" sz="3200" b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.ชัยนาท </a:t>
            </a:r>
          </a:p>
          <a:p>
            <a:r>
              <a:rPr lang="th-TH" sz="3200" b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จำนวน 8 แห่ง</a:t>
            </a:r>
          </a:p>
        </p:txBody>
      </p:sp>
      <p:sp>
        <p:nvSpPr>
          <p:cNvPr id="28" name="กล่องข้อความ 27"/>
          <p:cNvSpPr txBox="1"/>
          <p:nvPr/>
        </p:nvSpPr>
        <p:spPr>
          <a:xfrm>
            <a:off x="9426954" y="5248453"/>
            <a:ext cx="47477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err="1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สช</a:t>
            </a:r>
            <a:r>
              <a:rPr lang="th-TH" sz="3200" b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.ชัยนาท </a:t>
            </a:r>
          </a:p>
          <a:p>
            <a:r>
              <a:rPr lang="th-TH" sz="3200" b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จำนวน 10 แห่ง</a:t>
            </a:r>
          </a:p>
        </p:txBody>
      </p:sp>
      <p:sp>
        <p:nvSpPr>
          <p:cNvPr id="29" name="กล่องข้อความ 28"/>
          <p:cNvSpPr txBox="1"/>
          <p:nvPr/>
        </p:nvSpPr>
        <p:spPr>
          <a:xfrm>
            <a:off x="9673776" y="2761760"/>
            <a:ext cx="47477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สอศ.ชัยนาท </a:t>
            </a:r>
          </a:p>
          <a:p>
            <a:r>
              <a:rPr lang="th-TH" sz="3200" b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จำนวน 3 แห่ง</a:t>
            </a:r>
          </a:p>
        </p:txBody>
      </p:sp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420961" y="23631"/>
            <a:ext cx="113798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    </a:t>
            </a:r>
            <a:r>
              <a:rPr lang="th-TH" sz="48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หน่วยงานทางการศึกษาที่เกี่ยวข้องกับการตรวจราชการ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9221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สี่เหลี่ยมผืนผ้า 4"/>
          <p:cNvSpPr/>
          <p:nvPr/>
        </p:nvSpPr>
        <p:spPr>
          <a:xfrm>
            <a:off x="1334406" y="2157961"/>
            <a:ext cx="4164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PS Pimpdeed II Medium" panose="02000000000000000000" pitchFamily="2" charset="-34"/>
                <a:cs typeface="PS Pimpdeed II Medium" panose="02000000000000000000" pitchFamily="2" charset="-34"/>
              </a:rPr>
              <a:t>รวมทั้งหมด จำนวน 197 แห่ง</a:t>
            </a:r>
          </a:p>
        </p:txBody>
      </p:sp>
    </p:spTree>
    <p:extLst>
      <p:ext uri="{BB962C8B-B14F-4D97-AF65-F5344CB8AC3E}">
        <p14:creationId xmlns:p14="http://schemas.microsoft.com/office/powerpoint/2010/main" val="2157406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-1" y="-88958"/>
            <a:ext cx="1187656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</a:p>
          <a:p>
            <a:r>
              <a:rPr lang="th-TH" sz="6600" b="1" dirty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               นักเรียน/นักศึกษา </a:t>
            </a:r>
            <a:r>
              <a:rPr lang="th-TH" sz="7200" b="1" dirty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จำนวน </a:t>
            </a:r>
            <a:r>
              <a:rPr lang="th-TH" sz="7200" b="1" dirty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nuRak" panose="00000400000000000000" pitchFamily="2" charset="-34"/>
                <a:cs typeface="DSN AnuRak" panose="00000400000000000000" pitchFamily="2" charset="-34"/>
              </a:rPr>
              <a:t>๔๔,๗๐๔ </a:t>
            </a:r>
            <a:r>
              <a:rPr lang="th-TH" sz="6600" b="1" dirty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คน</a:t>
            </a:r>
            <a:endParaRPr lang="th-TH" sz="100" dirty="0">
              <a:solidFill>
                <a:srgbClr val="FF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922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A2137F4E-E892-40B9-B096-E9F05B3838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920" y="1966631"/>
            <a:ext cx="1913862" cy="3005918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7AB8B0CE-683F-4171-BB19-A861CAEC2E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83" y="2131893"/>
            <a:ext cx="1873396" cy="2925262"/>
          </a:xfrm>
          <a:prstGeom prst="rect">
            <a:avLst/>
          </a:prstGeom>
        </p:spPr>
      </p:pic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12958000-BE05-4BDD-ABFA-88C6CF7FB7C2}"/>
              </a:ext>
            </a:extLst>
          </p:cNvPr>
          <p:cNvSpPr txBox="1"/>
          <p:nvPr/>
        </p:nvSpPr>
        <p:spPr>
          <a:xfrm>
            <a:off x="2498572" y="4867901"/>
            <a:ext cx="3637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002060"/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ประถมศึกษา      จำนวน 18,413 คน</a:t>
            </a:r>
            <a:endParaRPr lang="th-TH" sz="4400" b="1" dirty="0">
              <a:solidFill>
                <a:srgbClr val="002060"/>
              </a:solidFill>
              <a:effectLst>
                <a:glow rad="101600">
                  <a:schemeClr val="bg1">
                    <a:lumMod val="75000"/>
                    <a:alpha val="60000"/>
                  </a:schemeClr>
                </a:glo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38" name="กล่องข้อความ 37">
            <a:extLst>
              <a:ext uri="{FF2B5EF4-FFF2-40B4-BE49-F238E27FC236}">
                <a16:creationId xmlns:a16="http://schemas.microsoft.com/office/drawing/2014/main" id="{C6FC626A-E9C5-4831-B410-E995E84B54A5}"/>
              </a:ext>
            </a:extLst>
          </p:cNvPr>
          <p:cNvSpPr txBox="1"/>
          <p:nvPr/>
        </p:nvSpPr>
        <p:spPr>
          <a:xfrm>
            <a:off x="-300517" y="4879439"/>
            <a:ext cx="34264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C00000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ปฐมวัย </a:t>
            </a:r>
          </a:p>
          <a:p>
            <a:pPr algn="ctr"/>
            <a:r>
              <a:rPr lang="th-TH" sz="4000" b="1" dirty="0">
                <a:solidFill>
                  <a:srgbClr val="C00000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จำนวน 8,361 คน</a:t>
            </a:r>
          </a:p>
        </p:txBody>
      </p:sp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40E84B28-C417-46C3-8120-18C9C4FE70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327" y="2165611"/>
            <a:ext cx="1700508" cy="2866572"/>
          </a:xfrm>
          <a:prstGeom prst="rect">
            <a:avLst/>
          </a:prstGeom>
        </p:spPr>
      </p:pic>
      <p:sp>
        <p:nvSpPr>
          <p:cNvPr id="42" name="กล่องข้อความ 41">
            <a:extLst>
              <a:ext uri="{FF2B5EF4-FFF2-40B4-BE49-F238E27FC236}">
                <a16:creationId xmlns:a16="http://schemas.microsoft.com/office/drawing/2014/main" id="{1C53B98A-5503-4C80-8C37-399B8E30A454}"/>
              </a:ext>
            </a:extLst>
          </p:cNvPr>
          <p:cNvSpPr txBox="1"/>
          <p:nvPr/>
        </p:nvSpPr>
        <p:spPr>
          <a:xfrm>
            <a:off x="5213148" y="4879439"/>
            <a:ext cx="4312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มัธยมศึกษาตอนต้น </a:t>
            </a:r>
          </a:p>
          <a:p>
            <a:pPr algn="ctr"/>
            <a:r>
              <a:rPr lang="th-TH" sz="40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จำนวน 10,426 คน</a:t>
            </a:r>
          </a:p>
        </p:txBody>
      </p:sp>
      <p:sp>
        <p:nvSpPr>
          <p:cNvPr id="43" name="กล่องข้อความ 42">
            <a:extLst>
              <a:ext uri="{FF2B5EF4-FFF2-40B4-BE49-F238E27FC236}">
                <a16:creationId xmlns:a16="http://schemas.microsoft.com/office/drawing/2014/main" id="{613DCB38-43B0-4472-8B05-232742234F5B}"/>
              </a:ext>
            </a:extLst>
          </p:cNvPr>
          <p:cNvSpPr txBox="1"/>
          <p:nvPr/>
        </p:nvSpPr>
        <p:spPr>
          <a:xfrm>
            <a:off x="8293734" y="4879439"/>
            <a:ext cx="4312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solidFill>
                  <a:srgbClr val="008080"/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มัธยมศึกษาตอนปลาย จำนวน 7,504 คน</a:t>
            </a:r>
            <a:endParaRPr lang="th-TH" sz="4400" b="1" dirty="0">
              <a:solidFill>
                <a:srgbClr val="008080"/>
              </a:solidFill>
              <a:effectLst>
                <a:glow rad="101600">
                  <a:schemeClr val="bg1">
                    <a:lumMod val="75000"/>
                    <a:alpha val="60000"/>
                  </a:schemeClr>
                </a:glo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4EDB6576-CBA8-474D-A045-0D3855E082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95" y="2026878"/>
            <a:ext cx="1913862" cy="3032290"/>
          </a:xfrm>
          <a:prstGeom prst="rect">
            <a:avLst/>
          </a:prstGeom>
        </p:spPr>
      </p:pic>
      <p:sp>
        <p:nvSpPr>
          <p:cNvPr id="22" name="กล่องข้อความ 21">
            <a:extLst>
              <a:ext uri="{FF2B5EF4-FFF2-40B4-BE49-F238E27FC236}">
                <a16:creationId xmlns:a16="http://schemas.microsoft.com/office/drawing/2014/main" id="{DAAB6762-9526-4771-9C1D-C5BE5BFA4ECB}"/>
              </a:ext>
            </a:extLst>
          </p:cNvPr>
          <p:cNvSpPr txBox="1"/>
          <p:nvPr/>
        </p:nvSpPr>
        <p:spPr>
          <a:xfrm>
            <a:off x="4657060" y="6234394"/>
            <a:ext cx="745791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ข้อมูล ณ วันที่ 10 มิถุนายน 2565 กลุ่มนโยบายและแผน</a:t>
            </a:r>
          </a:p>
        </p:txBody>
      </p:sp>
    </p:spTree>
    <p:extLst>
      <p:ext uri="{BB962C8B-B14F-4D97-AF65-F5344CB8AC3E}">
        <p14:creationId xmlns:p14="http://schemas.microsoft.com/office/powerpoint/2010/main" val="872377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565680" y="-147976"/>
            <a:ext cx="1137988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</a:p>
          <a:p>
            <a:pPr algn="r"/>
            <a:r>
              <a:rPr lang="th-TH" sz="7200" b="1" dirty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จำนวนนักเรียน/นักศึกษา ระดับ อาชีวศึกษา</a:t>
            </a:r>
            <a:endParaRPr lang="th-TH" sz="100" dirty="0">
              <a:solidFill>
                <a:srgbClr val="FF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1" y="268195"/>
            <a:ext cx="1578391" cy="157135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12958000-BE05-4BDD-ABFA-88C6CF7FB7C2}"/>
              </a:ext>
            </a:extLst>
          </p:cNvPr>
          <p:cNvSpPr txBox="1"/>
          <p:nvPr/>
        </p:nvSpPr>
        <p:spPr>
          <a:xfrm>
            <a:off x="6573082" y="4164907"/>
            <a:ext cx="440611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800" b="1" dirty="0">
                <a:solidFill>
                  <a:srgbClr val="002060"/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ระดับ ปวส. </a:t>
            </a:r>
          </a:p>
          <a:p>
            <a:pPr algn="ctr"/>
            <a:r>
              <a:rPr lang="th-TH" sz="5400" b="1" dirty="0">
                <a:solidFill>
                  <a:srgbClr val="002060"/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จำนวน 1,660 คน</a:t>
            </a:r>
          </a:p>
        </p:txBody>
      </p:sp>
      <p:sp>
        <p:nvSpPr>
          <p:cNvPr id="38" name="กล่องข้อความ 37">
            <a:extLst>
              <a:ext uri="{FF2B5EF4-FFF2-40B4-BE49-F238E27FC236}">
                <a16:creationId xmlns:a16="http://schemas.microsoft.com/office/drawing/2014/main" id="{C6FC626A-E9C5-4831-B410-E995E84B54A5}"/>
              </a:ext>
            </a:extLst>
          </p:cNvPr>
          <p:cNvSpPr txBox="1"/>
          <p:nvPr/>
        </p:nvSpPr>
        <p:spPr>
          <a:xfrm>
            <a:off x="6536945" y="2356611"/>
            <a:ext cx="447838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800" b="1" dirty="0">
                <a:solidFill>
                  <a:srgbClr val="C00000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ระดับ ปวช. </a:t>
            </a:r>
          </a:p>
          <a:p>
            <a:pPr algn="ctr"/>
            <a:r>
              <a:rPr lang="th-TH" sz="5400" b="1" dirty="0">
                <a:solidFill>
                  <a:srgbClr val="C00000"/>
                </a:solidFill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จำนวน 2,979 คน</a:t>
            </a:r>
            <a:endParaRPr lang="th-TH" sz="4400" b="1" dirty="0">
              <a:solidFill>
                <a:srgbClr val="C00000"/>
              </a:solidFill>
              <a:effectLst>
                <a:glow rad="101600">
                  <a:schemeClr val="bg1">
                    <a:lumMod val="65000"/>
                    <a:alpha val="60000"/>
                  </a:schemeClr>
                </a:glo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4098" name="Picture 2" descr="ระดับประกาศนียบัตรวิชาชีพ (ปวช.) - CMVC">
            <a:extLst>
              <a:ext uri="{FF2B5EF4-FFF2-40B4-BE49-F238E27FC236}">
                <a16:creationId xmlns:a16="http://schemas.microsoft.com/office/drawing/2014/main" id="{89D0EFF6-3D58-47E9-B0F9-C46AC46F73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57"/>
          <a:stretch/>
        </p:blipFill>
        <p:spPr bwMode="auto">
          <a:xfrm>
            <a:off x="864347" y="2095991"/>
            <a:ext cx="5870581" cy="386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AC1060C1-0B4B-4262-A347-24D6777CE1B3}"/>
              </a:ext>
            </a:extLst>
          </p:cNvPr>
          <p:cNvSpPr txBox="1"/>
          <p:nvPr/>
        </p:nvSpPr>
        <p:spPr>
          <a:xfrm>
            <a:off x="186614" y="6217803"/>
            <a:ext cx="745791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ข้อมูล ณ วันที่ 10 มิถุนายน 2565 กลุ่มนโยบายและแผน</a:t>
            </a:r>
          </a:p>
        </p:txBody>
      </p:sp>
    </p:spTree>
    <p:extLst>
      <p:ext uri="{BB962C8B-B14F-4D97-AF65-F5344CB8AC3E}">
        <p14:creationId xmlns:p14="http://schemas.microsoft.com/office/powerpoint/2010/main" val="1941598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-1" y="-152756"/>
            <a:ext cx="1137988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</a:p>
          <a:p>
            <a:pPr algn="r"/>
            <a:r>
              <a:rPr lang="th-TH" sz="6600" b="1" dirty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จำนวนครูและบุคลากรทางการศึกษา</a:t>
            </a:r>
            <a:endParaRPr lang="th-TH" sz="100" dirty="0">
              <a:solidFill>
                <a:srgbClr val="FF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922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F5A60B58-C070-4B6D-9A9D-92A63916C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158" y="1454932"/>
            <a:ext cx="7126079" cy="5347646"/>
          </a:xfrm>
          <a:prstGeom prst="rect">
            <a:avLst/>
          </a:prstGeom>
        </p:spPr>
      </p:pic>
      <p:pic>
        <p:nvPicPr>
          <p:cNvPr id="16" name="Picture 6" descr="โลโก้ สพฐ - อีสานร้อยแปด">
            <a:extLst>
              <a:ext uri="{FF2B5EF4-FFF2-40B4-BE49-F238E27FC236}">
                <a16:creationId xmlns:a16="http://schemas.microsoft.com/office/drawing/2014/main" id="{1A87D652-086A-47CC-B482-E637259EC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61" y="2095268"/>
            <a:ext cx="1567296" cy="147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opec.go.th">
            <a:extLst>
              <a:ext uri="{FF2B5EF4-FFF2-40B4-BE49-F238E27FC236}">
                <a16:creationId xmlns:a16="http://schemas.microsoft.com/office/drawing/2014/main" id="{ECBCE309-C4A6-484E-B308-C015E7114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352" y="2248478"/>
            <a:ext cx="1233309" cy="123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ประกาศสำนักงานคณะกรรมการการอาชีวศึกษา เรื่อง  รายชื่อผู้แทนองค์กรเอกชนที่ได้รับการเสนอชื่อเข้ารับการสรรหาการเลือกกรรมการในคณะกรรมการการ อาชีวศึกษา เพิ่มเติม">
            <a:extLst>
              <a:ext uri="{FF2B5EF4-FFF2-40B4-BE49-F238E27FC236}">
                <a16:creationId xmlns:a16="http://schemas.microsoft.com/office/drawing/2014/main" id="{6CD4EBB1-363E-46D8-BB62-AB631FC27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419" y="2257350"/>
            <a:ext cx="1302624" cy="130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 descr="สำนักงาน กศน.ชลบุรี รับสมัครนักวิชาการ และครู กศน.ตำบล 11 อัตรา - หางาน  สมัครงาน ตำแหน่งงานว่าง งานรัฐวิสาหกิจ">
            <a:extLst>
              <a:ext uri="{FF2B5EF4-FFF2-40B4-BE49-F238E27FC236}">
                <a16:creationId xmlns:a16="http://schemas.microsoft.com/office/drawing/2014/main" id="{0E019090-8742-4A70-A88C-E90304325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952" y="2195691"/>
            <a:ext cx="1791822" cy="140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กล่องข้อความ 21">
            <a:extLst>
              <a:ext uri="{FF2B5EF4-FFF2-40B4-BE49-F238E27FC236}">
                <a16:creationId xmlns:a16="http://schemas.microsoft.com/office/drawing/2014/main" id="{8ACB011C-F93B-4D5D-A461-1030F328CD14}"/>
              </a:ext>
            </a:extLst>
          </p:cNvPr>
          <p:cNvSpPr txBox="1"/>
          <p:nvPr/>
        </p:nvSpPr>
        <p:spPr>
          <a:xfrm>
            <a:off x="5603256" y="2318374"/>
            <a:ext cx="6165633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800" b="1" dirty="0">
                <a:solidFill>
                  <a:srgbClr val="002060"/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จำนวน </a:t>
            </a:r>
          </a:p>
          <a:p>
            <a:pPr algn="ctr"/>
            <a:r>
              <a:rPr lang="th-TH" sz="11500" b="1" dirty="0">
                <a:solidFill>
                  <a:srgbClr val="FF3300"/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2,862 </a:t>
            </a:r>
            <a:r>
              <a:rPr lang="th-TH" sz="8800" b="1" dirty="0">
                <a:solidFill>
                  <a:srgbClr val="002060"/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คน</a:t>
            </a: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D00C4AB4-CDAB-41B5-B0A2-E28BF676547A}"/>
              </a:ext>
            </a:extLst>
          </p:cNvPr>
          <p:cNvSpPr txBox="1"/>
          <p:nvPr/>
        </p:nvSpPr>
        <p:spPr>
          <a:xfrm>
            <a:off x="5497032" y="6234394"/>
            <a:ext cx="6617937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ข้อมูล ณ วันที่ 10 มิถุนายน 2565 กลุ่มนโยบายและแผน</a:t>
            </a:r>
          </a:p>
        </p:txBody>
      </p:sp>
    </p:spTree>
    <p:extLst>
      <p:ext uri="{BB962C8B-B14F-4D97-AF65-F5344CB8AC3E}">
        <p14:creationId xmlns:p14="http://schemas.microsoft.com/office/powerpoint/2010/main" val="643168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406053" y="354801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9221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5E799488-8164-424D-B6C4-271593A0190E}"/>
              </a:ext>
            </a:extLst>
          </p:cNvPr>
          <p:cNvSpPr txBox="1"/>
          <p:nvPr/>
        </p:nvSpPr>
        <p:spPr>
          <a:xfrm>
            <a:off x="675422" y="2550371"/>
            <a:ext cx="106003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b="1" dirty="0">
                <a:solidFill>
                  <a:srgbClr val="C00000"/>
                </a:solidFill>
                <a:effectLst>
                  <a:glow rad="101600">
                    <a:schemeClr val="tx2">
                      <a:lumMod val="40000"/>
                      <a:lumOff val="60000"/>
                      <a:alpha val="60000"/>
                    </a:schemeClr>
                  </a:glow>
                </a:effectLst>
                <a:cs typeface="+mj-cs"/>
              </a:rPr>
              <a:t>การขับเคลื่อน</a:t>
            </a:r>
            <a:r>
              <a:rPr lang="th-TH" sz="7200" b="1" dirty="0">
                <a:solidFill>
                  <a:srgbClr val="C00000"/>
                </a:solidFill>
                <a:effectLst>
                  <a:glow rad="101600">
                    <a:schemeClr val="tx2">
                      <a:lumMod val="40000"/>
                      <a:lumOff val="60000"/>
                      <a:alpha val="60000"/>
                    </a:schemeClr>
                  </a:glow>
                </a:effectLst>
                <a:cs typeface="+mj-cs"/>
              </a:rPr>
              <a:t>ตามนโยบาย</a:t>
            </a:r>
          </a:p>
          <a:p>
            <a:pPr algn="r"/>
            <a:r>
              <a:rPr lang="th-TH" sz="7200" b="1" dirty="0">
                <a:solidFill>
                  <a:srgbClr val="C00000"/>
                </a:solidFill>
                <a:effectLst>
                  <a:glow rad="101600">
                    <a:schemeClr val="tx2">
                      <a:lumMod val="40000"/>
                      <a:lumOff val="60000"/>
                      <a:alpha val="60000"/>
                    </a:schemeClr>
                  </a:glow>
                </a:effectLst>
                <a:cs typeface="+mj-cs"/>
              </a:rPr>
              <a:t>การตรวจราชการของกระทรวงศึกษาธิการ</a:t>
            </a:r>
          </a:p>
          <a:p>
            <a:pPr algn="r"/>
            <a:r>
              <a:rPr lang="th-TH" sz="7200" b="1" dirty="0">
                <a:solidFill>
                  <a:srgbClr val="C00000"/>
                </a:solidFill>
                <a:effectLst>
                  <a:glow rad="101600">
                    <a:schemeClr val="tx2">
                      <a:lumMod val="40000"/>
                      <a:lumOff val="60000"/>
                      <a:alpha val="60000"/>
                    </a:schemeClr>
                  </a:glow>
                </a:effectLst>
                <a:cs typeface="+mj-cs"/>
              </a:rPr>
              <a:t>ในปีงบประมาณ พ.ศ. 2565 </a:t>
            </a:r>
          </a:p>
          <a:p>
            <a:pPr algn="ctr"/>
            <a:r>
              <a:rPr lang="th-TH" sz="9600" b="1" dirty="0">
                <a:solidFill>
                  <a:srgbClr val="FF3300"/>
                </a:solidFill>
                <a:effectLst>
                  <a:glow rad="101600">
                    <a:schemeClr val="tx2">
                      <a:lumMod val="40000"/>
                      <a:lumOff val="60000"/>
                      <a:alpha val="60000"/>
                    </a:schemeClr>
                  </a:glow>
                </a:effectLst>
                <a:cs typeface="+mj-cs"/>
              </a:rPr>
              <a:t>                        </a:t>
            </a:r>
            <a:endParaRPr lang="th-TH" sz="8000" b="1" dirty="0">
              <a:solidFill>
                <a:srgbClr val="FF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cs typeface="+mj-cs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E2130098-B939-473F-91C0-8B00E02528CE}"/>
              </a:ext>
            </a:extLst>
          </p:cNvPr>
          <p:cNvSpPr txBox="1"/>
          <p:nvPr/>
        </p:nvSpPr>
        <p:spPr>
          <a:xfrm>
            <a:off x="2380446" y="1456372"/>
            <a:ext cx="2112363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700" b="1" dirty="0">
                <a:solidFill>
                  <a:srgbClr val="C00000"/>
                </a:solidFill>
                <a:effectLst>
                  <a:glow rad="63500">
                    <a:schemeClr val="accent1">
                      <a:lumMod val="60000"/>
                      <a:lumOff val="40000"/>
                      <a:alpha val="40000"/>
                    </a:schemeClr>
                  </a:glow>
                </a:effectLst>
                <a:cs typeface="+mj-cs"/>
              </a:rPr>
              <a:t>ผล</a:t>
            </a:r>
          </a:p>
        </p:txBody>
      </p:sp>
      <p:pic>
        <p:nvPicPr>
          <p:cNvPr id="35" name="Picture 4" descr="dua warna logo perusahaan">
            <a:extLst>
              <a:ext uri="{FF2B5EF4-FFF2-40B4-BE49-F238E27FC236}">
                <a16:creationId xmlns:a16="http://schemas.microsoft.com/office/drawing/2014/main" id="{B34E2E20-F4D0-4581-BA00-80AAE00FC9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6" t="6074" r="23818" b="79155"/>
          <a:stretch/>
        </p:blipFill>
        <p:spPr bwMode="auto">
          <a:xfrm rot="20949690">
            <a:off x="79024" y="5348526"/>
            <a:ext cx="1919111" cy="126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dua warna logo perusahaan">
            <a:extLst>
              <a:ext uri="{FF2B5EF4-FFF2-40B4-BE49-F238E27FC236}">
                <a16:creationId xmlns:a16="http://schemas.microsoft.com/office/drawing/2014/main" id="{F94AA416-1AB2-4090-8A66-A07960029D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6" t="6074" r="23818" b="79155"/>
          <a:stretch/>
        </p:blipFill>
        <p:spPr bwMode="auto">
          <a:xfrm rot="425933" flipH="1">
            <a:off x="2255617" y="5931150"/>
            <a:ext cx="990600" cy="68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รูปภาพ 36">
            <a:extLst>
              <a:ext uri="{FF2B5EF4-FFF2-40B4-BE49-F238E27FC236}">
                <a16:creationId xmlns:a16="http://schemas.microsoft.com/office/drawing/2014/main" id="{18CC591E-9FA5-41E2-92A5-1A806B91B4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24" y="2664759"/>
            <a:ext cx="1207933" cy="846731"/>
          </a:xfrm>
          <a:prstGeom prst="rect">
            <a:avLst/>
          </a:prstGeom>
        </p:spPr>
      </p:pic>
      <p:pic>
        <p:nvPicPr>
          <p:cNvPr id="38" name="Picture 4" descr="dua warna logo perusahaan">
            <a:extLst>
              <a:ext uri="{FF2B5EF4-FFF2-40B4-BE49-F238E27FC236}">
                <a16:creationId xmlns:a16="http://schemas.microsoft.com/office/drawing/2014/main" id="{ABB023C9-CF71-463D-B5D2-ACF416B347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6" t="6074" r="23818" b="79155"/>
          <a:stretch/>
        </p:blipFill>
        <p:spPr bwMode="auto">
          <a:xfrm flipH="1">
            <a:off x="3533277" y="5982667"/>
            <a:ext cx="841259" cy="58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dua warna logo perusahaan">
            <a:extLst>
              <a:ext uri="{FF2B5EF4-FFF2-40B4-BE49-F238E27FC236}">
                <a16:creationId xmlns:a16="http://schemas.microsoft.com/office/drawing/2014/main" id="{8F387E3E-DF58-4AAD-88FB-C370DB5565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6" t="6074" r="23818" b="79155"/>
          <a:stretch/>
        </p:blipFill>
        <p:spPr bwMode="auto">
          <a:xfrm rot="425933" flipH="1">
            <a:off x="4812116" y="6141410"/>
            <a:ext cx="725884" cy="50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dua warna logo perusahaan">
            <a:extLst>
              <a:ext uri="{FF2B5EF4-FFF2-40B4-BE49-F238E27FC236}">
                <a16:creationId xmlns:a16="http://schemas.microsoft.com/office/drawing/2014/main" id="{0D1786DC-07EB-4079-B882-568089FB15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6" t="6074" r="23818" b="79155"/>
          <a:stretch/>
        </p:blipFill>
        <p:spPr bwMode="auto">
          <a:xfrm rot="425933" flipH="1">
            <a:off x="6000177" y="6210267"/>
            <a:ext cx="633961" cy="43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149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33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500271" y="71699"/>
            <a:ext cx="817441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54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96" y="201814"/>
            <a:ext cx="1497136" cy="14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3ACA9342-D990-41C3-A950-43D9E8F5A5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006" t="63636" r="40426" b="28182"/>
          <a:stretch/>
        </p:blipFill>
        <p:spPr>
          <a:xfrm>
            <a:off x="1614571" y="1615842"/>
            <a:ext cx="10374934" cy="1176988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527074" y="2922822"/>
            <a:ext cx="11354238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th-TH" sz="44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ea typeface="DengXian"/>
                <a:cs typeface="TH SarabunPSK" panose="020B0500040200020003" pitchFamily="34" charset="-34"/>
              </a:rPr>
              <a:t>มีการขับเคลื่อนการจัดการเรียนการสอนที่มุ่งเน้นให้ผู้เรียนทุกระดับ                    มีส่วนร่วมสร้างสรรค์การเรียนรู้เพื่อให้เกิดสมรรถนะหลัก และการพัฒนาตนเองตามความถนัดและความสนใจ </a:t>
            </a:r>
            <a:endParaRPr lang="th-TH" sz="4400" dirty="0"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 descr="ปักหมุด">
            <a:extLst>
              <a:ext uri="{FF2B5EF4-FFF2-40B4-BE49-F238E27FC236}">
                <a16:creationId xmlns:a16="http://schemas.microsoft.com/office/drawing/2014/main" id="{1C45E9F2-9C6A-484E-B0FA-ABEB4F973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27" y="1809026"/>
            <a:ext cx="1205673" cy="120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อาจเป็นรูปภาพของ หนึ่งคนขึ้นไป และสถานที่ในร่ม">
            <a:extLst>
              <a:ext uri="{FF2B5EF4-FFF2-40B4-BE49-F238E27FC236}">
                <a16:creationId xmlns:a16="http://schemas.microsoft.com/office/drawing/2014/main" id="{E5BB8FB1-F8D8-4587-B299-D2A6BE88F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417" y="4542156"/>
            <a:ext cx="1866670" cy="14000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ผลการค้นหารูปภาพสำหรับ การจัดการเรียนรู้ด้วยวิธีการ Active learning">
            <a:extLst>
              <a:ext uri="{FF2B5EF4-FFF2-40B4-BE49-F238E27FC236}">
                <a16:creationId xmlns:a16="http://schemas.microsoft.com/office/drawing/2014/main" id="{FFE752DC-9BF6-4FB2-BD6D-A31BD1627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6043">
            <a:off x="5309257" y="4936105"/>
            <a:ext cx="1459988" cy="10999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คู่มือครูสำหรับการจัดกิจกรรมส่งเสริมการเรียนรู้เกี่ยวกับโรคโควิด-19 |  UNICEF Thailand">
            <a:extLst>
              <a:ext uri="{FF2B5EF4-FFF2-40B4-BE49-F238E27FC236}">
                <a16:creationId xmlns:a16="http://schemas.microsoft.com/office/drawing/2014/main" id="{534F2C6B-28B0-4A22-A708-69C4DEE0C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466" y="4542156"/>
            <a:ext cx="2503396" cy="16689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17AAC6CD-185E-4954-AF9E-210F3F35071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0" y="5925640"/>
            <a:ext cx="9723435" cy="67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9936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335972" y="498733"/>
            <a:ext cx="1000694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สี่เหลี่ยมผืนผ้า 1"/>
          <p:cNvSpPr/>
          <p:nvPr/>
        </p:nvSpPr>
        <p:spPr>
          <a:xfrm>
            <a:off x="575564" y="2936458"/>
            <a:ext cx="11354238" cy="28007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th-TH" sz="40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มีการขับเคลื่อน</a:t>
            </a:r>
            <a:r>
              <a:rPr lang="th-TH" sz="44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การจัดการเรียนการสอนประวัติศาสตร์และหน้าที่พลเมือง                  ให้มีความทันสมัยสอดรับกับวิถีใหม่เหมาะสมกับวัยของผู้เรียน </a:t>
            </a:r>
          </a:p>
          <a:p>
            <a:pPr algn="r"/>
            <a:r>
              <a:rPr lang="th-TH" sz="44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ควบคู่ไปกับการเรียนรู้ประวัติศาสตร์ของท้องถิ่นและการเสริมสร้างวิถีชีวิต</a:t>
            </a:r>
          </a:p>
          <a:p>
            <a:pPr algn="r"/>
            <a:r>
              <a:rPr lang="th-TH" sz="44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ของความเป็นพลเมืองที่เข้มแข็ง </a:t>
            </a:r>
            <a:endParaRPr lang="th-TH" sz="4400" dirty="0">
              <a:solidFill>
                <a:schemeClr val="accent2">
                  <a:lumMod val="50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248E28A9-58D1-46F1-B2C7-163215E3B8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34282" y="5822125"/>
            <a:ext cx="9723435" cy="670976"/>
          </a:xfrm>
          <a:prstGeom prst="rect">
            <a:avLst/>
          </a:prstGeom>
        </p:spPr>
      </p:pic>
      <p:pic>
        <p:nvPicPr>
          <p:cNvPr id="13" name="Picture 2" descr="ปักหมุด">
            <a:extLst>
              <a:ext uri="{FF2B5EF4-FFF2-40B4-BE49-F238E27FC236}">
                <a16:creationId xmlns:a16="http://schemas.microsoft.com/office/drawing/2014/main" id="{A809DCAB-F8C0-4803-9FD1-9E5DEC6AB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" y="2516944"/>
            <a:ext cx="1227218" cy="122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284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ector De Icono De Documento De Escritura Plana PNG , Antecedentes, Negro,  Blanco PNG y Vector para Descargar Gratis | Pngtree">
            <a:extLst>
              <a:ext uri="{FF2B5EF4-FFF2-40B4-BE49-F238E27FC236}">
                <a16:creationId xmlns:a16="http://schemas.microsoft.com/office/drawing/2014/main" id="{FEE8FBF5-1DE3-409C-B071-9A82B61DE1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16" t="29222" r="28081" b="25576"/>
          <a:stretch/>
        </p:blipFill>
        <p:spPr bwMode="auto">
          <a:xfrm>
            <a:off x="177739" y="209955"/>
            <a:ext cx="1867922" cy="190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BD82D627-E507-430D-B231-4F3648EA8013}"/>
              </a:ext>
            </a:extLst>
          </p:cNvPr>
          <p:cNvSpPr txBox="1"/>
          <p:nvPr/>
        </p:nvSpPr>
        <p:spPr>
          <a:xfrm>
            <a:off x="877370" y="120627"/>
            <a:ext cx="10942674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5400" b="1" dirty="0">
                <a:solidFill>
                  <a:srgbClr val="C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ได้รับมอบหมายจากผู้ว่าราชการจังหวัดชัยนาท</a:t>
            </a:r>
          </a:p>
          <a:p>
            <a:pPr algn="ctr"/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ให้ดำเนินการจัดงานนิทรรศการส่งเสริมองค์ความรู้ </a:t>
            </a:r>
          </a:p>
          <a:p>
            <a:pPr algn="ctr"/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“คุณค่าแห่งแผ่นดิน ประวัติศาสตร์สร้างถิ่นชาติไทย ธำรงไว้ซึ่งสถาบัน”</a:t>
            </a:r>
            <a:endParaRPr lang="th-TH" sz="6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4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ในวันที่ 13 กันยายน 2565  ณ โรงเรียนคุรุประชาสรรค์</a:t>
            </a:r>
          </a:p>
          <a:p>
            <a:r>
              <a:rPr lang="th-TH" sz="3600" b="1" u="sng" dirty="0">
                <a:solidFill>
                  <a:srgbClr val="00206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สถานศึกษาและโรงเรียนร่วมจัดนิทรรศการประวัติศาสตร์   </a:t>
            </a:r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จำนวน 12 บูธ </a:t>
            </a:r>
          </a:p>
          <a:p>
            <a:r>
              <a:rPr lang="th-TH" sz="3600" b="1" u="sng" dirty="0">
                <a:solidFill>
                  <a:srgbClr val="C000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กิจกรรมการอบรมปลุกจิตสำนึก </a:t>
            </a:r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เพื่อเป็นแกนนำขยายผลปลุกจิตสำนึกรักษาธำรงไว้                ซึ่งสถาบันพระมหากษัตริย์ จำนวนทั้งสิ้น 200 คน ประกอบด้วย ครูและบุคลากรทางการศึกษาจากทุกสังกัด  ข้าราชการพลเรือนสามัญ  ข้าราชการองค์กรปกครอง                   ส่วนท้องถิ่นทั้ง 8 อำเภอ นักเรียน นักศึกษา</a:t>
            </a:r>
            <a:endParaRPr lang="th-TH" sz="54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4" name="รูปภาพ 13" descr="C:\Users\User\Desktop\logo-chainatล่าสุด11.gif">
            <a:extLst>
              <a:ext uri="{FF2B5EF4-FFF2-40B4-BE49-F238E27FC236}">
                <a16:creationId xmlns:a16="http://schemas.microsoft.com/office/drawing/2014/main" id="{37F92FA0-DA1D-42D8-AB4A-EE58EB3941A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9772" y="120627"/>
            <a:ext cx="1317961" cy="133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2" name="Picture 6" descr="แบบฟอร์มที่เกี่ยวข้องกับลูกจ้างชั่วคราว | กองบริหารงานบุคคล">
            <a:extLst>
              <a:ext uri="{FF2B5EF4-FFF2-40B4-BE49-F238E27FC236}">
                <a16:creationId xmlns:a16="http://schemas.microsoft.com/office/drawing/2014/main" id="{84C61B1C-7775-4C93-8666-5A0EE57FB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83" y="5769780"/>
            <a:ext cx="4340336" cy="61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รูปไอคอนเป้าหมายและแม่แบบของเวกเตอร์สัญลักษณ์เวกเตอร์ PNG , การออกแบบ, แบน,  Dartboardภาพ PNG และ เวกเตอร์ สำหรับการดาวน์โหลดฟรี">
            <a:extLst>
              <a:ext uri="{FF2B5EF4-FFF2-40B4-BE49-F238E27FC236}">
                <a16:creationId xmlns:a16="http://schemas.microsoft.com/office/drawing/2014/main" id="{C65928D3-5D44-496F-98DC-2AA202A748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24464" r="23214" b="25714"/>
          <a:stretch/>
        </p:blipFill>
        <p:spPr bwMode="auto">
          <a:xfrm rot="17314565">
            <a:off x="96490" y="2858229"/>
            <a:ext cx="837186" cy="80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FA8412F9-A2A3-45D7-919A-4CE445A2D49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348" y="5364555"/>
            <a:ext cx="2079500" cy="12984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12ADD98D-CD38-4411-A615-6F27B8E74685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" r="15569"/>
          <a:stretch/>
        </p:blipFill>
        <p:spPr>
          <a:xfrm>
            <a:off x="9759555" y="5364556"/>
            <a:ext cx="2079499" cy="12984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EF09F77B-11AF-4B27-8CCA-BB1D6FDC1158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647" y="5722160"/>
            <a:ext cx="1537994" cy="9742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88692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อาจเป็นรูปภาพของ 6 คน และ ผู้คนกำลังยืน">
            <a:extLst>
              <a:ext uri="{FF2B5EF4-FFF2-40B4-BE49-F238E27FC236}">
                <a16:creationId xmlns:a16="http://schemas.microsoft.com/office/drawing/2014/main" id="{7CC46AA6-C214-438B-8E00-018ACE4EA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05" y="4091496"/>
            <a:ext cx="3410615" cy="255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BD82D627-E507-430D-B231-4F3648EA8013}"/>
              </a:ext>
            </a:extLst>
          </p:cNvPr>
          <p:cNvSpPr txBox="1"/>
          <p:nvPr/>
        </p:nvSpPr>
        <p:spPr>
          <a:xfrm>
            <a:off x="485383" y="308088"/>
            <a:ext cx="11536495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สำนักงานศึกษาธิการจังหวัดชัยนาทได้ดำเนินการ</a:t>
            </a:r>
          </a:p>
          <a:p>
            <a:pPr algn="ctr"/>
            <a:r>
              <a:rPr lang="th-TH" sz="4400" b="1" i="0" dirty="0">
                <a:solidFill>
                  <a:srgbClr val="C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ตามโครงการสร้างและส่งเสริมความเป็นพลเมืองดี</a:t>
            </a:r>
          </a:p>
          <a:p>
            <a:pPr algn="ctr"/>
            <a:r>
              <a:rPr lang="th-TH" sz="4400" b="1" i="0" dirty="0">
                <a:solidFill>
                  <a:srgbClr val="C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ตามรอยพระยุคลบาทด้านการศึกษาสู่การปฏิบัติ จำนวน 2 รุ่น </a:t>
            </a:r>
          </a:p>
          <a:p>
            <a:r>
              <a:rPr lang="th-TH" sz="4400" b="1" u="sng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</a:t>
            </a:r>
            <a:r>
              <a:rPr lang="th-TH" sz="5400" b="1" u="sng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รุ่นที่ 1 จำนวน 200 คน  ณ โรงเรียนหันคาพิทยาคม</a:t>
            </a:r>
          </a:p>
          <a:p>
            <a:r>
              <a:rPr lang="th-TH" sz="5400" b="1" u="sng" dirty="0">
                <a:solidFill>
                  <a:schemeClr val="accent2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รุ่นที่ 2 จำนวน 200 คน  ณ โรงเรียนอุลิตไพบูลย์ชน</a:t>
            </a:r>
            <a:r>
              <a:rPr lang="th-TH" sz="5400" b="1" u="sng" dirty="0" err="1">
                <a:solidFill>
                  <a:schemeClr val="accent2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ูป</a:t>
            </a:r>
            <a:r>
              <a:rPr lang="th-TH" sz="5400" b="1" u="sng" dirty="0">
                <a:solidFill>
                  <a:schemeClr val="accent2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ถัมภ์</a:t>
            </a:r>
          </a:p>
          <a:p>
            <a:endParaRPr lang="th-TH" sz="4400" b="1" i="0" dirty="0">
              <a:solidFill>
                <a:srgbClr val="C0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4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3074" name="Picture 2" descr="Facebook ยกนิ้วให้ โลโก้ - กราฟิกแบบเวกเตอร์ฟรีบน Pixabay">
            <a:extLst>
              <a:ext uri="{FF2B5EF4-FFF2-40B4-BE49-F238E27FC236}">
                <a16:creationId xmlns:a16="http://schemas.microsoft.com/office/drawing/2014/main" id="{7980638F-5904-4C78-8C40-04DA7A440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5384">
            <a:off x="348511" y="2442335"/>
            <a:ext cx="762997" cy="76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acebook ยกนิ้วให้ โลโก้ - กราฟิกแบบเวกเตอร์ฟรีบน Pixabay">
            <a:extLst>
              <a:ext uri="{FF2B5EF4-FFF2-40B4-BE49-F238E27FC236}">
                <a16:creationId xmlns:a16="http://schemas.microsoft.com/office/drawing/2014/main" id="{637111BE-A2FC-478F-B30D-7BCD6EA4C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5384">
            <a:off x="348510" y="3287619"/>
            <a:ext cx="762997" cy="76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E089244D-4AA7-4B0D-BC5F-DDE5E306CD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4344" y="4091495"/>
            <a:ext cx="3841842" cy="2557961"/>
          </a:xfrm>
          <a:prstGeom prst="rect">
            <a:avLst/>
          </a:prstGeom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E2046314-B7FA-4BDA-8472-E3241F39C2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4410" y="4091495"/>
            <a:ext cx="3412154" cy="255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01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6390485B-A94A-404F-8BD8-578457485CBB}"/>
              </a:ext>
            </a:extLst>
          </p:cNvPr>
          <p:cNvSpPr txBox="1"/>
          <p:nvPr/>
        </p:nvSpPr>
        <p:spPr>
          <a:xfrm>
            <a:off x="110479" y="163430"/>
            <a:ext cx="11797986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สำนักงานศึกษาธิการจังหวัดชัยนาทร่วมกับ</a:t>
            </a:r>
            <a:r>
              <a:rPr lang="th-TH" altLang="th-TH" sz="3600" b="1" dirty="0">
                <a:solidFill>
                  <a:srgbClr val="050505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สำนักงานเขตพื้นที่การศึกษา</a:t>
            </a:r>
          </a:p>
          <a:p>
            <a:pPr algn="ctr"/>
            <a:r>
              <a:rPr lang="th-TH" altLang="th-TH" sz="3600" b="1" dirty="0">
                <a:solidFill>
                  <a:srgbClr val="050505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มัธยมศึกษาอุทัยธานี ชัยนาท </a:t>
            </a: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ได้ดำเนินงานตามโครงการเสริมสร้างกระบวนการเรียนรู้</a:t>
            </a:r>
          </a:p>
          <a:p>
            <a:pPr algn="ctr"/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และปลูกฝังแนวทางการจัดการความขัดแย้ง โดยแนวทางสันติวิธี ประจำปีงบประมาณ พ.ศ.2565</a:t>
            </a:r>
          </a:p>
          <a:p>
            <a:pPr algn="ctr"/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ระหว่างวันที่ 23-25 กันยายน 2565 ณ โรงเรียนหันคาพิทยาคม</a:t>
            </a:r>
          </a:p>
          <a:p>
            <a:pPr algn="ctr"/>
            <a:r>
              <a:rPr lang="th-TH" sz="4000" b="1" dirty="0">
                <a:solidFill>
                  <a:srgbClr val="C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โดยมีนักเรียนกลุ่มเป้าหมายเป็นนักเรียนระดับชั้นมัธยมศึกษาตอนต้น จำนวน 200 คน</a:t>
            </a:r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5B5BD965-7F94-4E4C-9339-411DB73AF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55034">
            <a:off x="3749209" y="3523330"/>
            <a:ext cx="4374143" cy="2917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9FFADACA-E703-4F7F-85E7-B15CBA766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925" y="3012876"/>
            <a:ext cx="2518464" cy="16797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F917A304-8DA1-4D55-B56D-353F9F2AF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925" y="4982090"/>
            <a:ext cx="2518464" cy="16797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4670969C-548A-4D34-855B-B93E35C56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0172" y="3012876"/>
            <a:ext cx="2518464" cy="16797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3811B6F0-A3DF-437E-9A93-061248BAEF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0172" y="4982090"/>
            <a:ext cx="2532116" cy="16889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0656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F2664384-8C8A-449A-9460-854853A9E89D}"/>
              </a:ext>
            </a:extLst>
          </p:cNvPr>
          <p:cNvSpPr/>
          <p:nvPr/>
        </p:nvSpPr>
        <p:spPr>
          <a:xfrm>
            <a:off x="6920" y="2059740"/>
            <a:ext cx="12191995" cy="4798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150229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8501587" y="2258758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49641" y="3332939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45" name="รูปภาพ 44">
            <a:extLst>
              <a:ext uri="{FF2B5EF4-FFF2-40B4-BE49-F238E27FC236}">
                <a16:creationId xmlns:a16="http://schemas.microsoft.com/office/drawing/2014/main" id="{ED5A2876-8415-499E-930C-ED954BD93BB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7" r="18441" b="9845"/>
          <a:stretch/>
        </p:blipFill>
        <p:spPr>
          <a:xfrm>
            <a:off x="4337874" y="786254"/>
            <a:ext cx="3494600" cy="4706427"/>
          </a:xfrm>
          <a:prstGeom prst="rect">
            <a:avLst/>
          </a:prstGeom>
        </p:spPr>
      </p:pic>
      <p:pic>
        <p:nvPicPr>
          <p:cNvPr id="40" name="รูปภาพ 39">
            <a:extLst>
              <a:ext uri="{FF2B5EF4-FFF2-40B4-BE49-F238E27FC236}">
                <a16:creationId xmlns:a16="http://schemas.microsoft.com/office/drawing/2014/main" id="{CC38AA24-A865-4B1E-8703-99548D26EFF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901" y="4916471"/>
            <a:ext cx="5652435" cy="1952636"/>
          </a:xfrm>
          <a:prstGeom prst="rect">
            <a:avLst/>
          </a:prstGeom>
        </p:spPr>
      </p:pic>
      <p:sp>
        <p:nvSpPr>
          <p:cNvPr id="41" name="สี่เหลี่ยมผืนผ้า 40">
            <a:extLst>
              <a:ext uri="{FF2B5EF4-FFF2-40B4-BE49-F238E27FC236}">
                <a16:creationId xmlns:a16="http://schemas.microsoft.com/office/drawing/2014/main" id="{5B7C4922-E5D1-4C01-8F9E-652D76621EEC}"/>
              </a:ext>
            </a:extLst>
          </p:cNvPr>
          <p:cNvSpPr/>
          <p:nvPr/>
        </p:nvSpPr>
        <p:spPr>
          <a:xfrm>
            <a:off x="3989729" y="5348158"/>
            <a:ext cx="45129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ดร.กัน</a:t>
            </a:r>
            <a:r>
              <a:rPr lang="th-TH" sz="4000" b="1" dirty="0" err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ตธี</a:t>
            </a:r>
            <a:r>
              <a:rPr lang="th-TH" sz="40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  เนื่องศรี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ศึกษาธิการจังหวัดชัยนาท</a:t>
            </a:r>
            <a:endParaRPr lang="th-TH" sz="1600" b="1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587469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559882" y="592775"/>
            <a:ext cx="1044173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สี่เหลี่ยมผืนผ้า 2"/>
          <p:cNvSpPr/>
          <p:nvPr/>
        </p:nvSpPr>
        <p:spPr>
          <a:xfrm>
            <a:off x="-1" y="2540853"/>
            <a:ext cx="12192000" cy="15899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th-TH" sz="4400" b="1" dirty="0"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H SarabunPSK" panose="020B0500040200020003" pitchFamily="34" charset="-34"/>
              </a:rPr>
              <a:t>ขับเคลื่อนการพัฒนาคุณภาพและประสิทธิภาพ</a:t>
            </a:r>
          </a:p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th-TH" sz="4400" b="1" dirty="0"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H SarabunPSK" panose="020B0500040200020003" pitchFamily="34" charset="-34"/>
              </a:rPr>
              <a:t>ครูและบุคลากรทางการศึกษาทุกประเภทให้มีสมรรถนะทางภาษาและดิจิทัล </a:t>
            </a:r>
            <a:endParaRPr lang="en-US" dirty="0">
              <a:solidFill>
                <a:schemeClr val="accent6">
                  <a:lumMod val="50000"/>
                </a:schemeClr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Calibri" panose="020F0502020204030204" pitchFamily="34" charset="0"/>
              <a:ea typeface="DengXian"/>
              <a:cs typeface="Cordia New" panose="020B0304020202020204" pitchFamily="34" charset="-34"/>
            </a:endParaRPr>
          </a:p>
        </p:txBody>
      </p:sp>
      <p:pic>
        <p:nvPicPr>
          <p:cNvPr id="8" name="Picture 2" descr="ปักหมุด">
            <a:extLst>
              <a:ext uri="{FF2B5EF4-FFF2-40B4-BE49-F238E27FC236}">
                <a16:creationId xmlns:a16="http://schemas.microsoft.com/office/drawing/2014/main" id="{5E395362-A4D9-47D2-84A2-9A31A00AE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08" y="2163283"/>
            <a:ext cx="1305876" cy="130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F4D9E224-3F50-4A1C-9126-F3A8CCF042CB}"/>
              </a:ext>
            </a:extLst>
          </p:cNvPr>
          <p:cNvSpPr/>
          <p:nvPr/>
        </p:nvSpPr>
        <p:spPr>
          <a:xfrm>
            <a:off x="0" y="4079947"/>
            <a:ext cx="12094463" cy="2185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th-TH" sz="4400" b="1" dirty="0">
                <a:solidFill>
                  <a:srgbClr val="C00000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H SarabunPSK" panose="020B0500040200020003" pitchFamily="34" charset="-34"/>
              </a:rPr>
              <a:t>โดยทุกหน่วยงานทางการศึกษาของจังหวัดชัยนาท </a:t>
            </a:r>
          </a:p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th-TH" sz="4000" b="1" dirty="0">
                <a:solidFill>
                  <a:srgbClr val="002060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H SarabunPSK" panose="020B0500040200020003" pitchFamily="34" charset="-34"/>
              </a:rPr>
              <a:t>มีการส่งเสริมให้ครูและบุคลากรทางการศึกษาได้รับการพัฒนาคุณภาพและประสิทธิภาพ    ครูและบุคลากรทางการศึกษาทุกประเภทให้มีสมรรถนะทางภาษาและดิจิทัล </a:t>
            </a:r>
            <a:endParaRPr lang="en-US" sz="3200" dirty="0">
              <a:solidFill>
                <a:srgbClr val="002060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Calibri" panose="020F0502020204030204" pitchFamily="34" charset="0"/>
              <a:ea typeface="DengXian"/>
              <a:cs typeface="Cordia New" panose="020B0304020202020204" pitchFamily="34" charset="-34"/>
            </a:endParaRP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D6430299-C9D9-4F61-BA22-2C0A7B57B0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58" y="3713416"/>
            <a:ext cx="1574625" cy="1589987"/>
          </a:xfrm>
          <a:prstGeom prst="rect">
            <a:avLst/>
          </a:prstGeom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842AA3A1-F09D-4373-BD1D-F8C637109F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33374" y="6116618"/>
            <a:ext cx="9723435" cy="67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969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841745" y="548995"/>
            <a:ext cx="102696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สี่เหลี่ยมผืนผ้า 1"/>
          <p:cNvSpPr/>
          <p:nvPr/>
        </p:nvSpPr>
        <p:spPr>
          <a:xfrm>
            <a:off x="0" y="2867182"/>
            <a:ext cx="12192000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solidFill>
                  <a:srgbClr val="C00000"/>
                </a:solidFill>
                <a:ea typeface="DengXian"/>
                <a:cs typeface="TH SarabunPSK" panose="020B0500040200020003" pitchFamily="34" charset="-34"/>
              </a:rPr>
              <a:t>การขับเคลื่อนหลักเกณฑ์และวิธีการประเมินตำแหน่งและวิทยฐานะ </a:t>
            </a:r>
          </a:p>
          <a:p>
            <a:pPr algn="ctr"/>
            <a:r>
              <a:rPr lang="th-TH" sz="4400" b="1" dirty="0">
                <a:solidFill>
                  <a:srgbClr val="C00000"/>
                </a:solidFill>
                <a:ea typeface="DengXian"/>
                <a:cs typeface="TH SarabunPSK" panose="020B0500040200020003" pitchFamily="34" charset="-34"/>
              </a:rPr>
              <a:t>      ข้าราชการครูและบุคลากรทางการศึกษา (หลักเกณฑ์ ว.9 (</a:t>
            </a:r>
            <a:r>
              <a:rPr lang="en-US" sz="4400" b="1" dirty="0">
                <a:solidFill>
                  <a:srgbClr val="C00000"/>
                </a:solidFill>
                <a:latin typeface="TH SarabunPSK" panose="020B0500040200020003" pitchFamily="34" charset="-34"/>
                <a:ea typeface="DengXian"/>
              </a:rPr>
              <a:t>PA</a:t>
            </a:r>
            <a:r>
              <a:rPr lang="th-TH" sz="4400" b="1" dirty="0">
                <a:solidFill>
                  <a:srgbClr val="C00000"/>
                </a:solidFill>
                <a:latin typeface="TH SarabunPSK" panose="020B0500040200020003" pitchFamily="34" charset="-34"/>
                <a:ea typeface="DengXian"/>
              </a:rPr>
              <a:t>))</a:t>
            </a:r>
            <a:endParaRPr lang="th-TH" sz="4400" dirty="0">
              <a:solidFill>
                <a:srgbClr val="C00000"/>
              </a:solidFill>
            </a:endParaRPr>
          </a:p>
        </p:txBody>
      </p:sp>
      <p:pic>
        <p:nvPicPr>
          <p:cNvPr id="8" name="Picture 2" descr="ปักหมุด">
            <a:extLst>
              <a:ext uri="{FF2B5EF4-FFF2-40B4-BE49-F238E27FC236}">
                <a16:creationId xmlns:a16="http://schemas.microsoft.com/office/drawing/2014/main" id="{BC547556-B8A2-4937-ABA3-635320F6E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717" y="2448828"/>
            <a:ext cx="1305876" cy="130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C9680E5C-AD50-4BF2-87BA-602DAF78E0F0}"/>
              </a:ext>
            </a:extLst>
          </p:cNvPr>
          <p:cNvSpPr/>
          <p:nvPr/>
        </p:nvSpPr>
        <p:spPr>
          <a:xfrm>
            <a:off x="159965" y="4609393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ต้นสังกัดของสถานศึกษา/โรงเรียน สร้างความรู้ ความเข้าใจให้กับข้าราชการครู                    และบุคลากรทางการศึกษา ผู้บริหารสถานศึกษา ครูและบุคลากรทางการศึกษา </a:t>
            </a:r>
            <a:endParaRPr lang="th-TH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CD01D9C0-E0AE-49F8-B408-D23A65C884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8" y="4322957"/>
            <a:ext cx="1056716" cy="1554075"/>
          </a:xfrm>
          <a:prstGeom prst="rect">
            <a:avLst/>
          </a:prstGeom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3E2F9AB6-4301-455A-AAF6-FA4E6007158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114827" y="5772278"/>
            <a:ext cx="9723435" cy="67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078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751775" y="496206"/>
            <a:ext cx="1035957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สี่เหลี่ยมผืนผ้า 1"/>
          <p:cNvSpPr/>
          <p:nvPr/>
        </p:nvSpPr>
        <p:spPr>
          <a:xfrm>
            <a:off x="0" y="2509372"/>
            <a:ext cx="12191999" cy="26161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การขับเคลื่อนศูนย์ความเป็นเลิศทางการอาชีวศึกษา </a:t>
            </a:r>
          </a:p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(</a:t>
            </a:r>
            <a:r>
              <a:rPr lang="en-US" sz="4000" b="1" dirty="0">
                <a:solidFill>
                  <a:schemeClr val="bg1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Excellent Center</a:t>
            </a:r>
            <a:r>
              <a:rPr lang="th-TH" sz="4000" b="1" dirty="0">
                <a:solidFill>
                  <a:schemeClr val="bg1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) และศูนย์บริหารเครือข่ายการผลิตและ</a:t>
            </a:r>
          </a:p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พัฒนากำลังคนอาชีวศึกษา (</a:t>
            </a:r>
            <a:r>
              <a:rPr lang="en-US" sz="4000" b="1" dirty="0">
                <a:solidFill>
                  <a:schemeClr val="bg1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Center of Vocational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Manpower Networking Management </a:t>
            </a:r>
            <a:r>
              <a:rPr lang="th-TH" sz="4000" b="1" dirty="0">
                <a:solidFill>
                  <a:schemeClr val="bg1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en-US" sz="4000" b="1" dirty="0">
                <a:solidFill>
                  <a:schemeClr val="bg1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CVM</a:t>
            </a:r>
            <a:r>
              <a:rPr lang="th-TH" sz="4000" b="1" dirty="0">
                <a:solidFill>
                  <a:schemeClr val="bg1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th-TH" sz="4000" b="1" dirty="0">
              <a:solidFill>
                <a:schemeClr val="bg1"/>
              </a:solidFill>
              <a:effectLst>
                <a:glow rad="101600">
                  <a:srgbClr val="002060">
                    <a:alpha val="60000"/>
                  </a:srgbClr>
                </a:glow>
              </a:effectLst>
            </a:endParaRPr>
          </a:p>
        </p:txBody>
      </p:sp>
      <p:pic>
        <p:nvPicPr>
          <p:cNvPr id="8" name="Picture 2" descr="ปักหมุด">
            <a:extLst>
              <a:ext uri="{FF2B5EF4-FFF2-40B4-BE49-F238E27FC236}">
                <a16:creationId xmlns:a16="http://schemas.microsoft.com/office/drawing/2014/main" id="{53EF96A3-546C-46E5-81BC-6A3C9F948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1" y="2231990"/>
            <a:ext cx="1677765" cy="167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217A6242-0421-4A3B-A6D0-53FBD00AE72A}"/>
              </a:ext>
            </a:extLst>
          </p:cNvPr>
          <p:cNvSpPr/>
          <p:nvPr/>
        </p:nvSpPr>
        <p:spPr>
          <a:xfrm>
            <a:off x="1190073" y="5057935"/>
            <a:ext cx="11125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latin typeface="TH SarabunPSK" panose="020B0500040200020003" pitchFamily="34" charset="-34"/>
                <a:ea typeface="DengXian"/>
                <a:cs typeface="TH SarabunPSK" panose="020B0500040200020003" pitchFamily="34" charset="-34"/>
              </a:rPr>
              <a:t>อาชีวศึกษาจังหวัดชัยนาท มีการดำเนินการ </a:t>
            </a:r>
            <a:r>
              <a:rPr lang="th-TH" sz="3200" b="1" dirty="0">
                <a:solidFill>
                  <a:srgbClr val="C00000"/>
                </a:solidFill>
                <a:latin typeface="TH SarabunPSK" panose="020B0500040200020003" pitchFamily="34" charset="-34"/>
                <a:ea typeface="DengXian"/>
                <a:cs typeface="TH SarabunPSK" panose="020B0500040200020003" pitchFamily="34" charset="-34"/>
              </a:rPr>
              <a:t>ร่วมมือกับสถานประกอบการในการจัดการศึกษา                      ระบบทวิภาคี</a:t>
            </a:r>
            <a:r>
              <a:rPr lang="th-TH" sz="3200" b="1" dirty="0">
                <a:latin typeface="TH SarabunPSK" panose="020B0500040200020003" pitchFamily="34" charset="-34"/>
                <a:ea typeface="DengXian"/>
                <a:cs typeface="TH SarabunPSK" panose="020B0500040200020003" pitchFamily="34" charset="-34"/>
              </a:rPr>
              <a:t> </a:t>
            </a:r>
            <a:r>
              <a:rPr lang="th-TH" sz="3200" b="1" dirty="0">
                <a:solidFill>
                  <a:srgbClr val="002060"/>
                </a:solidFill>
                <a:latin typeface="TH SarabunPSK" panose="020B0500040200020003" pitchFamily="34" charset="-34"/>
                <a:ea typeface="DengXian"/>
                <a:cs typeface="TH SarabunPSK" panose="020B0500040200020003" pitchFamily="34" charset="-34"/>
              </a:rPr>
              <a:t>มีการจัดการเพื่อผลิตและพัฒนากำลังคนให้ตอบสนองความต้องการของชุมชนตอบสนองทิศทางการพัฒนาอุตสาหกรรม </a:t>
            </a:r>
            <a:r>
              <a:rPr lang="th-TH" sz="3200" b="1" dirty="0">
                <a:solidFill>
                  <a:srgbClr val="00B050"/>
                </a:solidFill>
                <a:latin typeface="TH SarabunPSK" panose="020B0500040200020003" pitchFamily="34" charset="-34"/>
                <a:ea typeface="DengXian"/>
                <a:cs typeface="TH SarabunPSK" panose="020B0500040200020003" pitchFamily="34" charset="-34"/>
              </a:rPr>
              <a:t>มีการพัฒนาหลักสูตร </a:t>
            </a:r>
            <a:r>
              <a:rPr lang="th-TH" sz="3200" b="1" dirty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ea typeface="DengXian"/>
                <a:cs typeface="TH SarabunPSK" panose="020B0500040200020003" pitchFamily="34" charset="-34"/>
              </a:rPr>
              <a:t>มีนวัตกรรมการจัดการเรียนรู้ </a:t>
            </a:r>
            <a:endParaRPr lang="th-TH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146" name="Picture 2" descr="เลิกทำ ปุ่ม ลูกศร - กราฟิกแบบเวกเตอร์ฟรีบน Pixabay">
            <a:extLst>
              <a:ext uri="{FF2B5EF4-FFF2-40B4-BE49-F238E27FC236}">
                <a16:creationId xmlns:a16="http://schemas.microsoft.com/office/drawing/2014/main" id="{E4CF4536-C413-4B6B-8CDB-2DB1C648E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00761">
            <a:off x="28471" y="4944458"/>
            <a:ext cx="1023709" cy="82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9518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542342" y="592523"/>
            <a:ext cx="1056900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สี่เหลี่ยมผืนผ้า 3"/>
          <p:cNvSpPr/>
          <p:nvPr/>
        </p:nvSpPr>
        <p:spPr>
          <a:xfrm>
            <a:off x="1988576" y="2416142"/>
            <a:ext cx="9960003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th-TH" sz="4400" b="1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ความสำเร็จของการดำเนินงานตามนโยบาย </a:t>
            </a:r>
            <a:endParaRPr lang="en-US" sz="4000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4" y="2016251"/>
            <a:ext cx="1056716" cy="1554075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6399D7DA-D0A4-4A1D-8986-2D535B9B64A5}"/>
              </a:ext>
            </a:extLst>
          </p:cNvPr>
          <p:cNvSpPr txBox="1"/>
          <p:nvPr/>
        </p:nvSpPr>
        <p:spPr>
          <a:xfrm>
            <a:off x="1332806" y="4132498"/>
            <a:ext cx="106070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effectLst/>
                <a:latin typeface="Angsana New" panose="02020603050405020304" pitchFamily="18" charset="-34"/>
                <a:ea typeface="DengXian" panose="02010600030101010101" pitchFamily="2" charset="-122"/>
                <a:cs typeface="Angsana New" panose="02020603050405020304" pitchFamily="18" charset="-34"/>
              </a:rPr>
              <a:t>ได้จัดทำฟาร์มเลี้ยงแพะ เพื่อให้นักเรียนนักศึกษาฝึกปฏิบัติ และเป็นฟาร์มต้นแบบ</a:t>
            </a:r>
          </a:p>
          <a:p>
            <a:pPr algn="ctr"/>
            <a:r>
              <a:rPr lang="th-TH" sz="3600" b="1" dirty="0">
                <a:effectLst/>
                <a:latin typeface="Angsana New" panose="02020603050405020304" pitchFamily="18" charset="-34"/>
                <a:ea typeface="DengXian" panose="02010600030101010101" pitchFamily="2" charset="-122"/>
                <a:cs typeface="Angsana New" panose="02020603050405020304" pitchFamily="18" charset="-34"/>
              </a:rPr>
              <a:t>ให้เกษตรกรได้ใช้เป็นแบบอย่างในการประกอบอาชีพการเลี้ยงแพะ </a:t>
            </a:r>
            <a:endParaRPr 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89303703-148B-473A-8601-D7C3CDE82BE3}"/>
              </a:ext>
            </a:extLst>
          </p:cNvPr>
          <p:cNvSpPr txBox="1"/>
          <p:nvPr/>
        </p:nvSpPr>
        <p:spPr>
          <a:xfrm>
            <a:off x="1731944" y="3210753"/>
            <a:ext cx="98087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000" b="1" i="0" u="sng" dirty="0">
                <a:solidFill>
                  <a:srgbClr val="C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Smart Farmer </a:t>
            </a:r>
            <a:r>
              <a:rPr lang="th-TH" sz="3600" b="1" i="0" dirty="0">
                <a:solidFill>
                  <a:srgbClr val="00808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วิทยาลัยเกษตรและเทคโนโลยีชัยนาท</a:t>
            </a:r>
            <a:endParaRPr lang="en-US" sz="5400" b="1" i="0" dirty="0">
              <a:solidFill>
                <a:srgbClr val="00808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1C5CA6F8-3ED2-444F-AC58-11CD2EB7C6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2" t="876" r="-5052" b="10204"/>
          <a:stretch/>
        </p:blipFill>
        <p:spPr bwMode="auto">
          <a:xfrm>
            <a:off x="5008506" y="5274777"/>
            <a:ext cx="1793875" cy="14141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07ECE559-265B-41B4-A2C6-6B8C124499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906" y="5309067"/>
            <a:ext cx="1854200" cy="1391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91D9DA9B-EE4A-41C7-9640-A0A714EFE9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816" y="5274777"/>
            <a:ext cx="1819910" cy="1425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2593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345942" y="496206"/>
            <a:ext cx="1083481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สี่เหลี่ยมผืนผ้า 1"/>
          <p:cNvSpPr/>
          <p:nvPr/>
        </p:nvSpPr>
        <p:spPr>
          <a:xfrm>
            <a:off x="0" y="2489749"/>
            <a:ext cx="12191999" cy="31714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7200" algn="ctr">
              <a:lnSpc>
                <a:spcPct val="107000"/>
              </a:lnSpc>
              <a:spcBef>
                <a:spcPts val="600"/>
              </a:spcBef>
            </a:pPr>
            <a:r>
              <a:rPr lang="th-TH" sz="6000" b="1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การขับเคลื่อน</a:t>
            </a:r>
            <a:r>
              <a:rPr lang="th-TH" sz="6000" b="1" spc="-20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ความปลอดภัยของผู้เรียน</a:t>
            </a:r>
          </a:p>
          <a:p>
            <a:pPr indent="457200" algn="ctr">
              <a:lnSpc>
                <a:spcPct val="107000"/>
              </a:lnSpc>
              <a:spcBef>
                <a:spcPts val="600"/>
              </a:spcBef>
            </a:pPr>
            <a:r>
              <a:rPr lang="th-TH" sz="6000" b="1" spc="-20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โดยการสร้างสถานศึกษาปลอดภัยและบริหารจัดการ</a:t>
            </a:r>
          </a:p>
          <a:p>
            <a:pPr indent="457200" algn="ctr">
              <a:lnSpc>
                <a:spcPct val="107000"/>
              </a:lnSpc>
              <a:spcBef>
                <a:spcPts val="600"/>
              </a:spcBef>
            </a:pPr>
            <a:r>
              <a:rPr lang="th-TH" sz="6000" b="1" spc="-20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เชิงบูรณาการ</a:t>
            </a:r>
            <a:endParaRPr lang="en-US" sz="3200" dirty="0">
              <a:solidFill>
                <a:srgbClr val="C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anose="020F0502020204030204" pitchFamily="34" charset="0"/>
              <a:ea typeface="DengXian"/>
              <a:cs typeface="Cordia New" panose="020B0304020202020204" pitchFamily="34" charset="-34"/>
            </a:endParaRPr>
          </a:p>
        </p:txBody>
      </p:sp>
      <p:pic>
        <p:nvPicPr>
          <p:cNvPr id="8" name="Picture 2" descr="ปักหมุด">
            <a:extLst>
              <a:ext uri="{FF2B5EF4-FFF2-40B4-BE49-F238E27FC236}">
                <a16:creationId xmlns:a16="http://schemas.microsoft.com/office/drawing/2014/main" id="{6044CE34-A871-485C-9B78-2ABE08A5E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04" y="2162391"/>
            <a:ext cx="1677765" cy="167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28D4C230-5C4A-4376-B574-5DEEF25AC9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34281" y="5737964"/>
            <a:ext cx="9723435" cy="67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731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359734" y="496206"/>
            <a:ext cx="1085608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71726E55-7049-4EFE-BE08-79B114D5B875}"/>
              </a:ext>
            </a:extLst>
          </p:cNvPr>
          <p:cNvSpPr/>
          <p:nvPr/>
        </p:nvSpPr>
        <p:spPr>
          <a:xfrm>
            <a:off x="434162" y="4695609"/>
            <a:ext cx="11323675" cy="2036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h-TH" sz="3600" b="1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การนิเทศ ติดตามการเปิดเรียนของโรงเรียนเอกชนในระบบ (ประเภทสามัญศึกษา)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h-TH" sz="3600" b="1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สังกัดสำนักงานคณะกรรมการส่งเสริมการศึกษาเอกชนของจังหวัดชัยนาท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h-TH" sz="3600" b="1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ภาคเรียนที่ 2 ปีการศึกษา 2565</a:t>
            </a:r>
            <a:r>
              <a:rPr lang="th-TH" sz="3600" b="1" spc="-50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  </a:t>
            </a:r>
            <a:r>
              <a:rPr lang="th-TH" sz="4000" b="1" spc="-5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เมื่อ</a:t>
            </a:r>
            <a:r>
              <a:rPr lang="th-TH" sz="4000" b="1" spc="-5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วันที่ 1 พฤศจิก</a:t>
            </a:r>
            <a:r>
              <a:rPr lang="th-TH" sz="4000" b="1" spc="-5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ายน 2565</a:t>
            </a:r>
            <a:endParaRPr lang="en-US" sz="2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5437E661-DA6C-451A-A021-76E20DA6C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34" y="2247293"/>
            <a:ext cx="3880884" cy="2588081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62C6E24B-527F-4F44-B17D-E3F5E8ED7F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7577" y="2219576"/>
            <a:ext cx="3476846" cy="2606458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E9904721-3501-4C82-A5D7-33929742F7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1382" y="2206002"/>
            <a:ext cx="3907196" cy="260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568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359734" y="496206"/>
            <a:ext cx="1085608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71726E55-7049-4EFE-BE08-79B114D5B875}"/>
              </a:ext>
            </a:extLst>
          </p:cNvPr>
          <p:cNvSpPr/>
          <p:nvPr/>
        </p:nvSpPr>
        <p:spPr>
          <a:xfrm>
            <a:off x="0" y="1954832"/>
            <a:ext cx="12192000" cy="2402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h-TH" sz="4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ศูนย์เสมารักษ์สำนักงานศึกษาธิการจังหวัดชัยนาท                                                     จัดพิธีปล่อยขบวนออกตรวจ ติดตาม เฝ้าระวัง ดูแลความประพฤตินักเรียน                   และนักศึกษาจังหวัดชัยนาทในเทศกาลวันลอยกระทง ประจำปี 2565</a:t>
            </a:r>
            <a:endParaRPr lang="en-US" sz="4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ECB77871-631A-48A9-8F1F-0E4719ADC3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302"/>
          <a:stretch/>
        </p:blipFill>
        <p:spPr>
          <a:xfrm>
            <a:off x="408577" y="4357798"/>
            <a:ext cx="4226589" cy="2331353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D2310427-0CA4-4E4B-BD36-B500578B2C2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231" t="7049" b="31376"/>
          <a:stretch/>
        </p:blipFill>
        <p:spPr>
          <a:xfrm>
            <a:off x="8289132" y="4357799"/>
            <a:ext cx="3795962" cy="2331352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31DC5FC5-8E1A-446D-89B9-FBEDC5DDBF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7355" y="4357798"/>
            <a:ext cx="3469588" cy="231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2124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359734" y="496206"/>
            <a:ext cx="1085608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71726E55-7049-4EFE-BE08-79B114D5B875}"/>
              </a:ext>
            </a:extLst>
          </p:cNvPr>
          <p:cNvSpPr/>
          <p:nvPr/>
        </p:nvSpPr>
        <p:spPr>
          <a:xfrm>
            <a:off x="159965" y="2047170"/>
            <a:ext cx="121920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สำนักงานศึกษาธิการจังหวัดชัยนาทขับเคลื่อนการรณรงค์ความปลอดภัยในการสวมหมวกนิรภัย </a:t>
            </a:r>
          </a:p>
          <a:p>
            <a:pPr>
              <a:spcAft>
                <a:spcPts val="0"/>
              </a:spcAft>
            </a:pPr>
            <a:r>
              <a:rPr lang="th-TH" sz="4000" b="1" dirty="0">
                <a:solidFill>
                  <a:srgbClr val="FF00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ซึ่งเป็นวาระสำคัญของจังหวัดชัยนาท </a:t>
            </a:r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ตามประกาศ ลงวันที่ 10 กุมภาพันธ์ 2565 </a:t>
            </a:r>
          </a:p>
          <a:p>
            <a:pPr>
              <a:spcAft>
                <a:spcPts val="0"/>
              </a:spcAft>
            </a:pPr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เพื่อส่งเสริมการดำเนินการป้องกันและลดอุบัติเหตุทางถนนลดความสูญเสียในชีวิตและทรัพย์สิน โดยการรณรงค์ประชาสัมพันธ์ให้ผู้ใช้รถใช้ถนน ปฏิบัติตามกฎหมายจราจรอย่างเคร่งครัด                       และส่งเสริมการสวมหมวกนิรภัย เพื่อป้องกันและลดอุบัติเหตุ </a:t>
            </a:r>
          </a:p>
          <a:p>
            <a:pPr>
              <a:spcAft>
                <a:spcPts val="0"/>
              </a:spcAft>
            </a:pPr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รวมไปถึงให้โรงเรียนทุกแห่งปลูกฝังวินัยจราจร                                                                       ส่งเสริมการสวมหมวกนิรภัยและขยายผล</a:t>
            </a:r>
          </a:p>
          <a:p>
            <a:pPr>
              <a:spcAft>
                <a:spcPts val="0"/>
              </a:spcAft>
            </a:pPr>
            <a:r>
              <a:rPr lang="th-TH" sz="36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ไปยังนักเรียน นักศึกษาและผู้ปกครอง</a:t>
            </a:r>
            <a:endParaRPr lang="en-US" sz="5400" b="1" dirty="0">
              <a:solidFill>
                <a:srgbClr val="C00000"/>
              </a:solidFill>
              <a:effectLst/>
              <a:latin typeface="TH SarabunIT๙" panose="020B0500040200020003" pitchFamily="34" charset="-34"/>
              <a:ea typeface="Calibri" panose="020F0502020204030204" pitchFamily="34" charset="0"/>
              <a:cs typeface="TH SarabunIT๙" panose="020B0500040200020003" pitchFamily="34" charset="-34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3F3D39A-E317-4943-BC9F-C23DB8EEA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27" y="4419599"/>
            <a:ext cx="3470708" cy="231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3A2DE1F-9735-4C8F-850E-3C0A7D2184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1" t="69707" r="33171" b="12539"/>
          <a:stretch/>
        </p:blipFill>
        <p:spPr bwMode="auto">
          <a:xfrm>
            <a:off x="6003182" y="4880916"/>
            <a:ext cx="2481943" cy="185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773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5" y="373987"/>
            <a:ext cx="11111345" cy="92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359734" y="168848"/>
            <a:ext cx="1085608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" y="168848"/>
            <a:ext cx="1537644" cy="1404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64F58E58-41AA-4DDE-A9A3-2745012BF4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393" t="18889" r="25447" b="3700"/>
          <a:stretch/>
        </p:blipFill>
        <p:spPr>
          <a:xfrm>
            <a:off x="8014901" y="1398815"/>
            <a:ext cx="3817365" cy="53343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BDF4BE8B-2134-41EE-A775-6BE4FF868DE9}"/>
              </a:ext>
            </a:extLst>
          </p:cNvPr>
          <p:cNvSpPr/>
          <p:nvPr/>
        </p:nvSpPr>
        <p:spPr>
          <a:xfrm>
            <a:off x="259211" y="2623180"/>
            <a:ext cx="6125395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8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มาตรการควบคุมดูแล</a:t>
            </a:r>
          </a:p>
          <a:p>
            <a:pPr algn="ctr"/>
            <a:r>
              <a:rPr lang="th-TH" sz="8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การใช้รถโรงเรียน</a:t>
            </a:r>
            <a:r>
              <a:rPr lang="th-TH" sz="48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</a:p>
        </p:txBody>
      </p:sp>
      <p:sp>
        <p:nvSpPr>
          <p:cNvPr id="4" name="ลูกศร: ขวา 3">
            <a:extLst>
              <a:ext uri="{FF2B5EF4-FFF2-40B4-BE49-F238E27FC236}">
                <a16:creationId xmlns:a16="http://schemas.microsoft.com/office/drawing/2014/main" id="{E0E25006-3427-4757-A902-6CA9504E42EF}"/>
              </a:ext>
            </a:extLst>
          </p:cNvPr>
          <p:cNvSpPr/>
          <p:nvPr/>
        </p:nvSpPr>
        <p:spPr>
          <a:xfrm>
            <a:off x="6471692" y="2996938"/>
            <a:ext cx="1275921" cy="1807028"/>
          </a:xfrm>
          <a:prstGeom prst="right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430719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5" y="373987"/>
            <a:ext cx="11111345" cy="92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359734" y="168848"/>
            <a:ext cx="1085608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" y="168848"/>
            <a:ext cx="1537644" cy="140401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BDF4BE8B-2134-41EE-A775-6BE4FF868DE9}"/>
              </a:ext>
            </a:extLst>
          </p:cNvPr>
          <p:cNvSpPr/>
          <p:nvPr/>
        </p:nvSpPr>
        <p:spPr>
          <a:xfrm>
            <a:off x="524629" y="2197878"/>
            <a:ext cx="5445722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8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แนวปฏิบัติเกี่ยวกับ</a:t>
            </a:r>
          </a:p>
          <a:p>
            <a:pPr algn="ctr"/>
            <a:r>
              <a:rPr lang="th-TH" sz="8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กัญชาหรือกัญชง</a:t>
            </a:r>
          </a:p>
          <a:p>
            <a:pPr algn="ctr"/>
            <a:r>
              <a:rPr lang="th-TH" sz="8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ในสถานศึกษา</a:t>
            </a:r>
            <a:endParaRPr lang="th-TH" sz="48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4" name="ลูกศร: ขวา 3">
            <a:extLst>
              <a:ext uri="{FF2B5EF4-FFF2-40B4-BE49-F238E27FC236}">
                <a16:creationId xmlns:a16="http://schemas.microsoft.com/office/drawing/2014/main" id="{E0E25006-3427-4757-A902-6CA9504E42EF}"/>
              </a:ext>
            </a:extLst>
          </p:cNvPr>
          <p:cNvSpPr/>
          <p:nvPr/>
        </p:nvSpPr>
        <p:spPr>
          <a:xfrm>
            <a:off x="6371732" y="2965041"/>
            <a:ext cx="1275921" cy="1807028"/>
          </a:xfrm>
          <a:prstGeom prst="right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3966E1E-E3FF-4358-A39D-DBC1C6188D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6" t="5301" r="9140" b="13699"/>
          <a:stretch/>
        </p:blipFill>
        <p:spPr bwMode="auto">
          <a:xfrm>
            <a:off x="8049034" y="1401345"/>
            <a:ext cx="3774454" cy="532873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75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F2664384-8C8A-449A-9460-854853A9E89D}"/>
              </a:ext>
            </a:extLst>
          </p:cNvPr>
          <p:cNvSpPr/>
          <p:nvPr/>
        </p:nvSpPr>
        <p:spPr>
          <a:xfrm>
            <a:off x="6920" y="2059740"/>
            <a:ext cx="12191995" cy="4798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150229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8501587" y="2258758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49641" y="3332939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9837237" y="5386146"/>
            <a:ext cx="584923" cy="618694"/>
          </a:xfrm>
          <a:prstGeom prst="rect">
            <a:avLst/>
          </a:prstGeom>
        </p:spPr>
      </p:pic>
      <p:pic>
        <p:nvPicPr>
          <p:cNvPr id="47" name="รูปภาพ 46">
            <a:extLst>
              <a:ext uri="{FF2B5EF4-FFF2-40B4-BE49-F238E27FC236}">
                <a16:creationId xmlns:a16="http://schemas.microsoft.com/office/drawing/2014/main" id="{94431316-9C68-4740-8E30-A00EB73FB7C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4918"/>
          <a:stretch/>
        </p:blipFill>
        <p:spPr>
          <a:xfrm>
            <a:off x="3896374" y="617407"/>
            <a:ext cx="4180983" cy="4914095"/>
          </a:xfrm>
          <a:prstGeom prst="rect">
            <a:avLst/>
          </a:prstGeom>
        </p:spPr>
      </p:pic>
      <p:pic>
        <p:nvPicPr>
          <p:cNvPr id="48" name="รูปภาพ 47">
            <a:extLst>
              <a:ext uri="{FF2B5EF4-FFF2-40B4-BE49-F238E27FC236}">
                <a16:creationId xmlns:a16="http://schemas.microsoft.com/office/drawing/2014/main" id="{1E245941-AC3B-46EF-9C34-FE402D2CCD9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512" y="5022164"/>
            <a:ext cx="5507157" cy="1902450"/>
          </a:xfrm>
          <a:prstGeom prst="rect">
            <a:avLst/>
          </a:prstGeom>
        </p:spPr>
      </p:pic>
      <p:sp>
        <p:nvSpPr>
          <p:cNvPr id="49" name="สี่เหลี่ยมผืนผ้า 48">
            <a:extLst>
              <a:ext uri="{FF2B5EF4-FFF2-40B4-BE49-F238E27FC236}">
                <a16:creationId xmlns:a16="http://schemas.microsoft.com/office/drawing/2014/main" id="{279B94DA-1AFB-4457-B4BF-36EED8D82B71}"/>
              </a:ext>
            </a:extLst>
          </p:cNvPr>
          <p:cNvSpPr/>
          <p:nvPr/>
        </p:nvSpPr>
        <p:spPr>
          <a:xfrm>
            <a:off x="3380181" y="5373224"/>
            <a:ext cx="4978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นาง</a:t>
            </a:r>
            <a:r>
              <a:rPr lang="th-TH" sz="4400" b="1" dirty="0" err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ปัถ</a:t>
            </a:r>
            <a:r>
              <a:rPr lang="th-TH" sz="44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มา  ดวงแก้ว</a:t>
            </a:r>
          </a:p>
          <a:p>
            <a:pPr algn="ctr"/>
            <a:r>
              <a:rPr lang="th-TH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รองศึกษาธิการจังหวัดชัยนาท</a:t>
            </a:r>
          </a:p>
        </p:txBody>
      </p:sp>
    </p:spTree>
    <p:extLst>
      <p:ext uri="{BB962C8B-B14F-4D97-AF65-F5344CB8AC3E}">
        <p14:creationId xmlns:p14="http://schemas.microsoft.com/office/powerpoint/2010/main" val="9016272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518181" y="548117"/>
            <a:ext cx="1059316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สี่เหลี่ยมผืนผ้า 2"/>
          <p:cNvSpPr/>
          <p:nvPr/>
        </p:nvSpPr>
        <p:spPr>
          <a:xfrm>
            <a:off x="0" y="3044579"/>
            <a:ext cx="12191999" cy="2585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5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มีการดูแลเด็กปฐมวัย ด้วยการส่งเสริมสนับสนุน</a:t>
            </a:r>
          </a:p>
          <a:p>
            <a:pPr algn="ctr"/>
            <a:r>
              <a:rPr lang="th-TH" sz="5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ให้เด็กปฐมวัยทุกคนได้พัฒนาการสมวัย ได้รับโอกาสทางการศึกษาทั้งในและนอกระบบการศึกษา</a:t>
            </a:r>
            <a:endParaRPr lang="th-TH" sz="5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" name="Picture 2" descr="ปักหมุด">
            <a:extLst>
              <a:ext uri="{FF2B5EF4-FFF2-40B4-BE49-F238E27FC236}">
                <a16:creationId xmlns:a16="http://schemas.microsoft.com/office/drawing/2014/main" id="{6FAD66E1-5562-488B-B978-BBC2735A0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" y="2355644"/>
            <a:ext cx="1266609" cy="126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70489E0B-30A9-49D0-95E0-44EABA8FF9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-801310" y="6057137"/>
            <a:ext cx="8414221" cy="670976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319B21B3-CF73-4615-95CD-C372C2A8765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176" t="51667" r="26364" b="39848"/>
          <a:stretch/>
        </p:blipFill>
        <p:spPr>
          <a:xfrm>
            <a:off x="1233374" y="2162392"/>
            <a:ext cx="10300793" cy="902730"/>
          </a:xfrm>
          <a:prstGeom prst="rect">
            <a:avLst/>
          </a:prstGeom>
        </p:spPr>
      </p:pic>
      <p:pic>
        <p:nvPicPr>
          <p:cNvPr id="11" name="Picture 4" descr="ผลการค้นหารูปภาพสำหรับ การสร้างโอกาสทางการศึกษา">
            <a:extLst>
              <a:ext uri="{FF2B5EF4-FFF2-40B4-BE49-F238E27FC236}">
                <a16:creationId xmlns:a16="http://schemas.microsoft.com/office/drawing/2014/main" id="{B41D6DB3-297E-468E-ACD7-F94900A2E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862" y="5582543"/>
            <a:ext cx="1344219" cy="11401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ผลการค้นหารูปภาพสำหรับ การสร้างโอกาสทางการศึกษา">
            <a:extLst>
              <a:ext uri="{FF2B5EF4-FFF2-40B4-BE49-F238E27FC236}">
                <a16:creationId xmlns:a16="http://schemas.microsoft.com/office/drawing/2014/main" id="{84CA31FC-E1B9-4B45-BD11-6B835A5B7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783" y="5918215"/>
            <a:ext cx="1064333" cy="783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ผลการค้นหารูปภาพสำหรับ การจัดการศึกษาสำหรับคนพิการ">
            <a:extLst>
              <a:ext uri="{FF2B5EF4-FFF2-40B4-BE49-F238E27FC236}">
                <a16:creationId xmlns:a16="http://schemas.microsoft.com/office/drawing/2014/main" id="{726C6106-7D11-41D1-8772-6E6ACC625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828" y="5189437"/>
            <a:ext cx="1967882" cy="14289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6651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5" y="115020"/>
            <a:ext cx="11111345" cy="119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658977" y="73204"/>
            <a:ext cx="1045236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43" y="73204"/>
            <a:ext cx="1447239" cy="141556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สี่เหลี่ยมผืนผ้า 3"/>
          <p:cNvSpPr/>
          <p:nvPr/>
        </p:nvSpPr>
        <p:spPr>
          <a:xfrm>
            <a:off x="2231997" y="1425952"/>
            <a:ext cx="9960003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th-TH" sz="4400" b="1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ความสำเร็จของการดำเนินงานตามนโยบาย </a:t>
            </a:r>
            <a:endParaRPr lang="en-US" sz="4000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225" y="1265345"/>
            <a:ext cx="847564" cy="1246482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6993C017-9E81-44D3-B3CF-03788C817F18}"/>
              </a:ext>
            </a:extLst>
          </p:cNvPr>
          <p:cNvSpPr txBox="1"/>
          <p:nvPr/>
        </p:nvSpPr>
        <p:spPr>
          <a:xfrm>
            <a:off x="-85060" y="2195393"/>
            <a:ext cx="12192000" cy="2467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457200" algn="ctr">
              <a:lnSpc>
                <a:spcPct val="107000"/>
              </a:lnSpc>
              <a:spcAft>
                <a:spcPts val="800"/>
              </a:spcAft>
            </a:pPr>
            <a:r>
              <a:rPr lang="th-TH" sz="4400" b="1" dirty="0">
                <a:solidFill>
                  <a:srgbClr val="C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สำนักงานศึกษาธิการจังหวัดชัยนาท ได้ดำเนินการ</a:t>
            </a:r>
          </a:p>
          <a:p>
            <a:pPr marL="457200" indent="457200" algn="ctr">
              <a:lnSpc>
                <a:spcPct val="107000"/>
              </a:lnSpc>
              <a:spcAft>
                <a:spcPts val="800"/>
              </a:spcAft>
            </a:pPr>
            <a:r>
              <a:rPr lang="th-TH" sz="54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“จัดตั้งศูนย์เครือข่ายการพัฒนาการจัดการศึกษาปฐมวัย”               </a:t>
            </a:r>
            <a:r>
              <a:rPr lang="th-TH" sz="4000" b="1" dirty="0">
                <a:solidFill>
                  <a:srgbClr val="C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เพื่อเป็นศูนย์กลางในการประสานงานด้านการศึกษาระดับปฐมวัยของจังหวัดชัยนาท</a:t>
            </a:r>
          </a:p>
        </p:txBody>
      </p:sp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27DFBEF2-2DA5-4920-85A7-D6E79727C5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76" y="4634854"/>
            <a:ext cx="3163113" cy="2107918"/>
          </a:xfrm>
          <a:prstGeom prst="rect">
            <a:avLst/>
          </a:prstGeom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1778E099-4775-4E0C-BCD4-100BF44D21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709" y="4634854"/>
            <a:ext cx="3163112" cy="2107918"/>
          </a:xfrm>
          <a:prstGeom prst="rect">
            <a:avLst/>
          </a:prstGeom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832184F1-70B4-45DE-B44F-957EDB516D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341" y="4634853"/>
            <a:ext cx="3163114" cy="210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6675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100230" y="245495"/>
            <a:ext cx="11111345" cy="96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510122" y="59863"/>
            <a:ext cx="1040983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66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42" y="59863"/>
            <a:ext cx="1648046" cy="15031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สี่เหลี่ยมผืนผ้า 4"/>
          <p:cNvSpPr/>
          <p:nvPr/>
        </p:nvSpPr>
        <p:spPr>
          <a:xfrm>
            <a:off x="-19575" y="2546388"/>
            <a:ext cx="12211575" cy="2433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14400" algn="ctr">
              <a:lnSpc>
                <a:spcPct val="107000"/>
              </a:lnSpc>
            </a:pPr>
            <a:r>
              <a:rPr lang="th-TH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PSK" panose="020B0500040200020003" pitchFamily="34" charset="-34"/>
                <a:ea typeface="DengXian"/>
                <a:cs typeface="TH SarabunPSK" panose="020B0500040200020003" pitchFamily="34" charset="-34"/>
              </a:rPr>
              <a:t>การสร้างโอกาสและการเข้าถึงการศึกษาที่มีคุณภาพ                   สำหรับคนพิการและผู้ด้อยโอกาสและผู้เรียนที่มีความต้องการจำเป็นพิเศษทั้งในและนอกระบบการศึกษา  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TH SarabunPSK" panose="020B0500040200020003" pitchFamily="34" charset="-34"/>
              <a:ea typeface="DengXian"/>
              <a:cs typeface="TH SarabunPSK" panose="020B0500040200020003" pitchFamily="34" charset="-34"/>
            </a:endParaRPr>
          </a:p>
        </p:txBody>
      </p:sp>
      <p:pic>
        <p:nvPicPr>
          <p:cNvPr id="8" name="Picture 2" descr="ปักหมุด">
            <a:extLst>
              <a:ext uri="{FF2B5EF4-FFF2-40B4-BE49-F238E27FC236}">
                <a16:creationId xmlns:a16="http://schemas.microsoft.com/office/drawing/2014/main" id="{4A004465-4569-4F04-99D7-E927F1CA0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41" y="2263061"/>
            <a:ext cx="1266609" cy="126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14E1B8AF-E43D-4123-BD75-F17906D72E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33374" y="5176855"/>
            <a:ext cx="9723435" cy="67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765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3" y="289103"/>
            <a:ext cx="11111345" cy="111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751775" y="202520"/>
            <a:ext cx="1043602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53" y="94896"/>
            <a:ext cx="1605517" cy="15540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สี่เหลี่ยมผืนผ้า 3"/>
          <p:cNvSpPr/>
          <p:nvPr/>
        </p:nvSpPr>
        <p:spPr>
          <a:xfrm>
            <a:off x="806253" y="1855679"/>
            <a:ext cx="11385745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th-TH" sz="4400" b="1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ความสำเร็จของการดำเนินงานตามนโยบาย </a:t>
            </a:r>
            <a:endParaRPr lang="en-US" sz="4000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17" y="1451379"/>
            <a:ext cx="1056716" cy="1554075"/>
          </a:xfrm>
          <a:prstGeom prst="rect">
            <a:avLst/>
          </a:prstGeom>
        </p:spPr>
      </p:pic>
      <p:sp>
        <p:nvSpPr>
          <p:cNvPr id="9" name="สี่เหลี่ยมผืนผ้า 8"/>
          <p:cNvSpPr/>
          <p:nvPr/>
        </p:nvSpPr>
        <p:spPr>
          <a:xfrm>
            <a:off x="1080653" y="2573247"/>
            <a:ext cx="11738344" cy="1527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6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สถานศึกษา/โรงเรียน</a:t>
            </a:r>
            <a:r>
              <a:rPr lang="th-TH" sz="4800" b="1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ในทุกสังกัด </a:t>
            </a: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มีการดำเนินงานผ่านระบบ</a:t>
            </a: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การดูแลช่วยเหลือนักเรียน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</a:t>
            </a:r>
            <a:endParaRPr lang="th-TH" sz="4000" b="1" dirty="0">
              <a:latin typeface="Angsana News" panose="02020603050405020304" pitchFamily="18" charset="-34"/>
              <a:ea typeface="Calibri" panose="020F0502020204030204" pitchFamily="34" charset="0"/>
              <a:cs typeface="Angsana News" panose="02020603050405020304" pitchFamily="18" charset="-34"/>
            </a:endParaRP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6BB0991C-17BF-4E3E-80C5-99A5AE9D87BE}"/>
              </a:ext>
            </a:extLst>
          </p:cNvPr>
          <p:cNvSpPr/>
          <p:nvPr/>
        </p:nvSpPr>
        <p:spPr>
          <a:xfrm>
            <a:off x="599649" y="4040804"/>
            <a:ext cx="9720095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spc="-30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  <a:sym typeface="Wingdings" panose="05000000000000000000" pitchFamily="2" charset="2"/>
              </a:rPr>
              <a:t></a:t>
            </a:r>
            <a:r>
              <a:rPr lang="th-TH" sz="3600" b="1" spc="-30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</a:rPr>
              <a:t>มีศูนย์ความปลอดภัย </a:t>
            </a:r>
            <a:r>
              <a:rPr lang="en-US" sz="3600" b="1" spc="-30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</a:rPr>
              <a:t>MOE  Safety Center</a:t>
            </a:r>
            <a:r>
              <a:rPr lang="th-TH" sz="3600" b="1" spc="-30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</a:rPr>
              <a:t>    </a:t>
            </a:r>
            <a:r>
              <a:rPr lang="th-TH" sz="3600" b="1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</a:rPr>
              <a:t> </a:t>
            </a:r>
          </a:p>
          <a:p>
            <a:r>
              <a:rPr lang="th-TH" sz="3600" b="1" spc="-30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  <a:sym typeface="Wingdings" panose="05000000000000000000" pitchFamily="2" charset="2"/>
              </a:rPr>
              <a:t></a:t>
            </a:r>
            <a:r>
              <a:rPr lang="th-TH" sz="3600" b="1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</a:rPr>
              <a:t>มีศูนย์เฉพาะกิจคุ้มครองและช่วยเหลือนักเรียน  </a:t>
            </a:r>
          </a:p>
          <a:p>
            <a:r>
              <a:rPr lang="th-TH" sz="3600" b="1" spc="-30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  <a:sym typeface="Wingdings" panose="05000000000000000000" pitchFamily="2" charset="2"/>
              </a:rPr>
              <a:t>มี</a:t>
            </a:r>
            <a:r>
              <a:rPr lang="th-TH" sz="3600" b="1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</a:rPr>
              <a:t>ศูนย์  </a:t>
            </a:r>
            <a:r>
              <a:rPr lang="en-US" sz="3600" b="1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</a:rPr>
              <a:t>Care for Kids</a:t>
            </a:r>
          </a:p>
          <a:p>
            <a:r>
              <a:rPr lang="th-TH" sz="3600" b="1" spc="-30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  <a:sym typeface="Wingdings" panose="05000000000000000000" pitchFamily="2" charset="2"/>
              </a:rPr>
              <a:t></a:t>
            </a:r>
            <a:r>
              <a:rPr lang="th-TH" sz="3600" b="1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</a:rPr>
              <a:t>มีโครงการส่งเสริมสนับสนุนการดูแลช่วยเหลือนักเรียน</a:t>
            </a:r>
            <a:r>
              <a:rPr lang="en-US" sz="3600" b="1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</a:rPr>
              <a:t>  </a:t>
            </a:r>
            <a:endParaRPr lang="th-TH" sz="3600" b="1" dirty="0">
              <a:latin typeface="TH SarabunIT๙" panose="020B0500040200020003" pitchFamily="34" charset="-34"/>
              <a:ea typeface="DengXian" panose="02010600030101010101" pitchFamily="2" charset="-122"/>
              <a:cs typeface="TH SarabunIT๙" panose="020B0500040200020003" pitchFamily="34" charset="-34"/>
            </a:endParaRPr>
          </a:p>
          <a:p>
            <a:r>
              <a:rPr lang="th-TH" sz="3600" b="1" spc="-30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  <a:sym typeface="Wingdings" panose="05000000000000000000" pitchFamily="2" charset="2"/>
              </a:rPr>
              <a:t></a:t>
            </a:r>
            <a:r>
              <a:rPr lang="th-TH" sz="3600" b="1" dirty="0">
                <a:latin typeface="TH SarabunIT๙" panose="020B0500040200020003" pitchFamily="34" charset="-34"/>
                <a:ea typeface="DengXian" panose="02010600030101010101" pitchFamily="2" charset="-122"/>
                <a:cs typeface="TH SarabunIT๙" panose="020B0500040200020003" pitchFamily="34" charset="-34"/>
              </a:rPr>
              <a:t>มีการรับเรื่องของนักเรียนโดยตรง และให้ความช่วยเหลือเร่งด่วน</a:t>
            </a:r>
            <a:endParaRPr lang="th-TH" sz="32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28C15430-568C-4C98-B3C1-060DCB42D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69498">
            <a:off x="8110174" y="3597907"/>
            <a:ext cx="3635803" cy="24229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63194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5" y="200557"/>
            <a:ext cx="11111345" cy="108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730509" y="72250"/>
            <a:ext cx="983825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66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8" y="72250"/>
            <a:ext cx="1477442" cy="15540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สี่เหลี่ยมผืนผ้า 3"/>
          <p:cNvSpPr/>
          <p:nvPr/>
        </p:nvSpPr>
        <p:spPr>
          <a:xfrm>
            <a:off x="4391473" y="1509520"/>
            <a:ext cx="7421300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th-TH" sz="4400" b="1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ความสำเร็จของการดำเนินงานตามนโยบาย </a:t>
            </a:r>
            <a:endParaRPr lang="en-US" sz="4000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714" y="923261"/>
            <a:ext cx="1056716" cy="1554075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58D86A75-F1BA-4A93-9AB5-EE40466DCBA3}"/>
              </a:ext>
            </a:extLst>
          </p:cNvPr>
          <p:cNvSpPr txBox="1"/>
          <p:nvPr/>
        </p:nvSpPr>
        <p:spPr>
          <a:xfrm>
            <a:off x="965251" y="2278961"/>
            <a:ext cx="1056682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5400" b="1" u="sng" dirty="0">
                <a:solidFill>
                  <a:srgbClr val="008080"/>
                </a:solidFill>
                <a:effectLst/>
                <a:latin typeface="Angsana New" panose="02020603050405020304" pitchFamily="18" charset="-34"/>
                <a:ea typeface="DengXian" panose="02010600030101010101" pitchFamily="2" charset="-122"/>
                <a:cs typeface="Angsana New" panose="02020603050405020304" pitchFamily="18" charset="-34"/>
              </a:rPr>
              <a:t>อศจ.ชัยนาท</a:t>
            </a:r>
            <a:r>
              <a:rPr lang="th-TH" sz="5400" u="sng" dirty="0">
                <a:solidFill>
                  <a:srgbClr val="008080"/>
                </a:solidFill>
                <a:effectLst/>
                <a:latin typeface="Angsana New" panose="02020603050405020304" pitchFamily="18" charset="-34"/>
                <a:ea typeface="DengXian" panose="02010600030101010101" pitchFamily="2" charset="-122"/>
                <a:cs typeface="Angsana New" panose="02020603050405020304" pitchFamily="18" charset="-34"/>
              </a:rPr>
              <a:t> </a:t>
            </a:r>
          </a:p>
          <a:p>
            <a:r>
              <a:rPr lang="th-TH" sz="4800" b="1" dirty="0">
                <a:effectLst/>
                <a:latin typeface="Angsana New" panose="02020603050405020304" pitchFamily="18" charset="-34"/>
                <a:ea typeface="DengXian" panose="02010600030101010101" pitchFamily="2" charset="-122"/>
                <a:cs typeface="Angsana New" panose="02020603050405020304" pitchFamily="18" charset="-34"/>
              </a:rPr>
              <a:t>ในส่วนของวิทยาลัยเกษตรและเทคโนโลยีมีการดำเนินการสอน</a:t>
            </a:r>
          </a:p>
          <a:p>
            <a:r>
              <a:rPr lang="th-TH" sz="4800" b="1" dirty="0">
                <a:effectLst/>
                <a:latin typeface="Angsana New" panose="02020603050405020304" pitchFamily="18" charset="-34"/>
                <a:ea typeface="DengXian" panose="02010600030101010101" pitchFamily="2" charset="-122"/>
                <a:cs typeface="Angsana New" panose="02020603050405020304" pitchFamily="18" charset="-34"/>
              </a:rPr>
              <a:t>หลักสูตร ปวช. ปวส.สำหรับผู้ต้องขังเรือนจำจังหวัดชัยนาท</a:t>
            </a:r>
          </a:p>
          <a:p>
            <a:r>
              <a:rPr lang="th-TH" sz="4800" b="1" dirty="0">
                <a:solidFill>
                  <a:srgbClr val="C00000"/>
                </a:solidFill>
                <a:latin typeface="Angsana New" panose="02020603050405020304" pitchFamily="18" charset="-34"/>
                <a:ea typeface="DengXian" panose="02010600030101010101" pitchFamily="2" charset="-122"/>
                <a:cs typeface="Angsana New" panose="02020603050405020304" pitchFamily="18" charset="-34"/>
              </a:rPr>
              <a:t>ระดับ ปวช.  จำนวน 25 คน   </a:t>
            </a:r>
            <a:r>
              <a:rPr lang="th-TH" sz="4800" b="1" dirty="0">
                <a:solidFill>
                  <a:srgbClr val="002060"/>
                </a:solidFill>
                <a:latin typeface="Angsana New" panose="02020603050405020304" pitchFamily="18" charset="-34"/>
                <a:ea typeface="DengXian" panose="02010600030101010101" pitchFamily="2" charset="-122"/>
                <a:cs typeface="Angsana New" panose="02020603050405020304" pitchFamily="18" charset="-34"/>
              </a:rPr>
              <a:t>ระดับ ปวส. จำนวน 39 คน</a:t>
            </a:r>
            <a:endParaRPr lang="th-TH" sz="48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632804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20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244306" y="394256"/>
            <a:ext cx="1068596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76" y="74572"/>
            <a:ext cx="1562509" cy="156423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สี่เหลี่ยมผืนผ้า 2"/>
          <p:cNvSpPr/>
          <p:nvPr/>
        </p:nvSpPr>
        <p:spPr>
          <a:xfrm>
            <a:off x="0" y="2704493"/>
            <a:ext cx="12191999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Calibri" panose="020F0502020204030204" pitchFamily="34" charset="0"/>
                <a:cs typeface="TH SarabunPSK" panose="020B0500040200020003" pitchFamily="34" charset="-34"/>
              </a:rPr>
              <a:t>มีการจัดการศึกษาแบบทวิภาคี</a:t>
            </a:r>
          </a:p>
          <a:p>
            <a:pPr algn="ctr"/>
            <a:r>
              <a:rPr lang="th-TH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Calibri" panose="020F0502020204030204" pitchFamily="34" charset="0"/>
                <a:cs typeface="TH SarabunPSK" panose="020B0500040200020003" pitchFamily="34" charset="-34"/>
              </a:rPr>
              <a:t>สู่คุณภาพมาตรฐาน </a:t>
            </a:r>
          </a:p>
          <a:p>
            <a:pPr algn="ctr"/>
            <a:r>
              <a:rPr lang="th-TH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Calibri" panose="020F0502020204030204" pitchFamily="34" charset="0"/>
                <a:cs typeface="TH SarabunPSK" panose="020B0500040200020003" pitchFamily="34" charset="-34"/>
              </a:rPr>
              <a:t>     ผ่านศูนย์อาชีวศึกษาทวิภาคีเขตพื้นที่</a:t>
            </a:r>
            <a:endParaRPr lang="th-TH" sz="4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" name="Picture 2" descr="ปักหมุด">
            <a:extLst>
              <a:ext uri="{FF2B5EF4-FFF2-40B4-BE49-F238E27FC236}">
                <a16:creationId xmlns:a16="http://schemas.microsoft.com/office/drawing/2014/main" id="{9AFDBFCA-0A4F-4FF6-945C-DB8A2B5D2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84" y="2217998"/>
            <a:ext cx="1794728" cy="179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3B88E369-CB43-4733-867A-92A62C44030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974328" y="5566815"/>
            <a:ext cx="9723435" cy="670976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254CED85-1C19-46CA-A692-9B45743AB84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995" t="45105" r="56449" b="45758"/>
          <a:stretch/>
        </p:blipFill>
        <p:spPr>
          <a:xfrm>
            <a:off x="2658153" y="1513229"/>
            <a:ext cx="7206812" cy="113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009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สี่เหลี่ยมผืนผ้า 2"/>
          <p:cNvSpPr/>
          <p:nvPr/>
        </p:nvSpPr>
        <p:spPr>
          <a:xfrm>
            <a:off x="0" y="2374290"/>
            <a:ext cx="12191999" cy="2800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มีการพัฒนาทรัพยากรมนุษย์ทุกช่วงวัย โดยการจัดการเรียนรู้</a:t>
            </a:r>
          </a:p>
          <a:p>
            <a:pPr algn="ctr"/>
            <a:r>
              <a:rPr lang="th-TH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ที่หลากหลาย และสร้างการเรียนรู้ตลอดชีวิต เพื่อการพัฒนา</a:t>
            </a:r>
          </a:p>
          <a:p>
            <a:pPr algn="ctr"/>
            <a:r>
              <a:rPr lang="th-TH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ทักษะอาชีพ โดยการเพิ่มพูนทักษะ (</a:t>
            </a:r>
            <a:r>
              <a:rPr lang="en-US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Re</a:t>
            </a:r>
            <a:r>
              <a:rPr lang="th-TH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en-US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skill</a:t>
            </a:r>
            <a:r>
              <a:rPr lang="th-TH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) </a:t>
            </a:r>
          </a:p>
          <a:p>
            <a:pPr algn="ctr"/>
            <a:r>
              <a:rPr lang="th-TH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พัฒนาทักษะ (</a:t>
            </a:r>
            <a:r>
              <a:rPr lang="en-US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Up skill</a:t>
            </a:r>
            <a:r>
              <a:rPr lang="th-TH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) และการเรียนรู้ทักษะใหม่ (</a:t>
            </a:r>
            <a:r>
              <a:rPr lang="en-US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New skills</a:t>
            </a:r>
            <a:r>
              <a:rPr lang="th-TH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sz="44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6AF1412F-53B2-4094-BAB9-A16F39ECB04F}"/>
              </a:ext>
            </a:extLst>
          </p:cNvPr>
          <p:cNvSpPr txBox="1"/>
          <p:nvPr/>
        </p:nvSpPr>
        <p:spPr>
          <a:xfrm>
            <a:off x="669610" y="550548"/>
            <a:ext cx="1044173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9" name="Picture 2" descr="ปักหมุด">
            <a:extLst>
              <a:ext uri="{FF2B5EF4-FFF2-40B4-BE49-F238E27FC236}">
                <a16:creationId xmlns:a16="http://schemas.microsoft.com/office/drawing/2014/main" id="{48B69CAD-6CC7-48A9-8473-39E2D8804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6" y="2186174"/>
            <a:ext cx="1351508" cy="135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C860B529-135A-4C7F-ACE2-A39B6F7B87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028760" y="5471855"/>
            <a:ext cx="9723435" cy="67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97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749457" y="496206"/>
            <a:ext cx="1036188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สี่เหลี่ยมผืนผ้า 4"/>
          <p:cNvSpPr/>
          <p:nvPr/>
        </p:nvSpPr>
        <p:spPr>
          <a:xfrm>
            <a:off x="749457" y="3084363"/>
            <a:ext cx="1135039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ea typeface="DengXian"/>
                <a:cs typeface="TH SarabunPSK" panose="020B0500040200020003" pitchFamily="34" charset="-34"/>
              </a:rPr>
              <a:t>มีการนำนวัตกรรมและเทคโนโลยีที่ทันสมัยมาใช้ในการจัดการศึกษา</a:t>
            </a:r>
          </a:p>
          <a:p>
            <a:pPr algn="ctr"/>
            <a:r>
              <a:rPr lang="th-TH" sz="4400" b="1" dirty="0">
                <a:ea typeface="DengXian"/>
                <a:cs typeface="TH SarabunPSK" panose="020B0500040200020003" pitchFamily="34" charset="-34"/>
              </a:rPr>
              <a:t>ทุกระดับ จัดการศึกษาที่เน้นการมีส่วนร่วม</a:t>
            </a:r>
            <a:r>
              <a:rPr lang="th-TH" sz="4400" b="1" dirty="0">
                <a:solidFill>
                  <a:srgbClr val="FF0000"/>
                </a:solidFill>
                <a:ea typeface="DengXian"/>
                <a:cs typeface="TH SarabunPSK" panose="020B0500040200020003" pitchFamily="34" charset="-34"/>
              </a:rPr>
              <a:t> </a:t>
            </a:r>
          </a:p>
          <a:p>
            <a:pPr algn="ctr"/>
            <a:r>
              <a:rPr lang="th-TH" sz="4400" b="1" dirty="0">
                <a:ea typeface="DengXian"/>
                <a:cs typeface="TH SarabunPSK" panose="020B0500040200020003" pitchFamily="34" charset="-34"/>
              </a:rPr>
              <a:t>และการส่งเสริมการฝึกทักษะดิจิทัลในชีวิตประจำวัน </a:t>
            </a:r>
            <a:endParaRPr lang="th-TH" sz="4400" dirty="0"/>
          </a:p>
        </p:txBody>
      </p:sp>
      <p:pic>
        <p:nvPicPr>
          <p:cNvPr id="8" name="Picture 2" descr="ปักหมุด">
            <a:extLst>
              <a:ext uri="{FF2B5EF4-FFF2-40B4-BE49-F238E27FC236}">
                <a16:creationId xmlns:a16="http://schemas.microsoft.com/office/drawing/2014/main" id="{B16C462B-25B0-4333-A13A-80AB411FE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11" y="2794684"/>
            <a:ext cx="1351508" cy="135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790E13D5-3D08-4EBB-9AB5-52F48F63E0B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171" t="37727" r="45113" b="52727"/>
          <a:stretch/>
        </p:blipFill>
        <p:spPr>
          <a:xfrm>
            <a:off x="2306783" y="2077490"/>
            <a:ext cx="7447655" cy="1006873"/>
          </a:xfrm>
          <a:prstGeom prst="rect">
            <a:avLst/>
          </a:prstGeom>
        </p:spPr>
      </p:pic>
      <p:pic>
        <p:nvPicPr>
          <p:cNvPr id="9" name="Picture 2" descr="เปิดข้อมูลรายจ่ายการศึกษาชาติ งบบริหารโป่ง-ลงทุนสูง-ประสิทธิภาพต่ำ -  ศูนย์ข้อมูล&amp;ข่าวสืบสวนเพื่อสิทธิพลเมือง (TCIJ)">
            <a:extLst>
              <a:ext uri="{FF2B5EF4-FFF2-40B4-BE49-F238E27FC236}">
                <a16:creationId xmlns:a16="http://schemas.microsoft.com/office/drawing/2014/main" id="{245388B6-F6D8-4758-AF25-C05F03F4B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459" y="5582642"/>
            <a:ext cx="1660863" cy="1106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บทบาทด้านการศึกษาในประเทศไทย | แนวการศึกษาในระบบ นอกระบบ ประถมศึกษา มัธยม  มหาลัยวิทยาลัย">
            <a:extLst>
              <a:ext uri="{FF2B5EF4-FFF2-40B4-BE49-F238E27FC236}">
                <a16:creationId xmlns:a16="http://schemas.microsoft.com/office/drawing/2014/main" id="{8AC8C7B6-3EF4-491D-A7AD-C09E159A2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121" y="5413924"/>
            <a:ext cx="2040430" cy="12752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การใช้เทคโนโลยีเพื่อการศึกษา">
            <a:extLst>
              <a:ext uri="{FF2B5EF4-FFF2-40B4-BE49-F238E27FC236}">
                <a16:creationId xmlns:a16="http://schemas.microsoft.com/office/drawing/2014/main" id="{E65F94CC-3027-489A-BDC7-1BCFBB7A3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81869">
            <a:off x="9253202" y="5214889"/>
            <a:ext cx="2608772" cy="1467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2089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678453" y="314789"/>
            <a:ext cx="1084724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7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สี่เหลี่ยมผืนผ้า 1"/>
          <p:cNvSpPr/>
          <p:nvPr/>
        </p:nvSpPr>
        <p:spPr>
          <a:xfrm>
            <a:off x="437780" y="2522922"/>
            <a:ext cx="10962409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</a:pPr>
            <a:r>
              <a:rPr lang="th-TH" sz="4000" b="1" dirty="0"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การจัดการเรียนการสอนและการดำเนินการ</a:t>
            </a:r>
            <a:endParaRPr lang="en-US" sz="2400" dirty="0">
              <a:latin typeface="Calibri" panose="020F0502020204030204" pitchFamily="34" charset="0"/>
              <a:ea typeface="DengXian"/>
              <a:cs typeface="Cordia New" panose="020B0304020202020204" pitchFamily="34" charset="-34"/>
            </a:endParaRPr>
          </a:p>
          <a:p>
            <a:pPr algn="r">
              <a:lnSpc>
                <a:spcPct val="107000"/>
              </a:lnSpc>
            </a:pPr>
            <a:r>
              <a:rPr lang="th-TH" sz="4000" b="1" dirty="0"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ตามมาตรการด้านสาธารณสุขในสถานการณ์การแพร่ระบาด</a:t>
            </a:r>
            <a:endParaRPr lang="en-US" sz="2400" dirty="0">
              <a:latin typeface="Calibri" panose="020F0502020204030204" pitchFamily="34" charset="0"/>
              <a:ea typeface="DengXian"/>
              <a:cs typeface="Cordia New" panose="020B0304020202020204" pitchFamily="34" charset="-34"/>
            </a:endParaRPr>
          </a:p>
          <a:p>
            <a:pPr algn="r">
              <a:lnSpc>
                <a:spcPct val="107000"/>
              </a:lnSpc>
            </a:pPr>
            <a:r>
              <a:rPr lang="th-TH" sz="4000" b="1" dirty="0"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ของโรคติดเชื้อ</a:t>
            </a:r>
            <a:r>
              <a:rPr lang="th-TH" sz="4000" b="1" dirty="0" err="1"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ไวรัส</a:t>
            </a:r>
            <a:r>
              <a:rPr lang="th-TH" sz="4000" b="1" dirty="0"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โคโรนา 2019 </a:t>
            </a:r>
            <a:r>
              <a:rPr lang="en-US" sz="4000" b="1" dirty="0">
                <a:latin typeface="TH SarabunPSK" panose="020B0500040200020003" pitchFamily="34" charset="-34"/>
                <a:ea typeface="DengXian"/>
                <a:cs typeface="Cordia New" panose="020B0304020202020204" pitchFamily="34" charset="-34"/>
              </a:rPr>
              <a:t>(COVID – 19)</a:t>
            </a:r>
            <a:endParaRPr lang="en-US" sz="2400" dirty="0">
              <a:latin typeface="Calibri" panose="020F0502020204030204" pitchFamily="34" charset="0"/>
              <a:ea typeface="DengXian"/>
              <a:cs typeface="Cordia New" panose="020B0304020202020204" pitchFamily="34" charset="-34"/>
            </a:endParaRPr>
          </a:p>
        </p:txBody>
      </p:sp>
      <p:cxnSp>
        <p:nvCxnSpPr>
          <p:cNvPr id="8" name="ตัวเชื่อมต่อตรง 7"/>
          <p:cNvCxnSpPr/>
          <p:nvPr/>
        </p:nvCxnSpPr>
        <p:spPr>
          <a:xfrm>
            <a:off x="4104409" y="4793136"/>
            <a:ext cx="7159153" cy="2819"/>
          </a:xfrm>
          <a:prstGeom prst="line">
            <a:avLst/>
          </a:prstGeom>
          <a:ln w="76200"/>
          <a:effectLst>
            <a:outerShdw blurRad="50800" dist="889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วัคซีน COVID-19 แล้วไงต่อ? - ThaiPublic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70" b="18294"/>
          <a:stretch/>
        </p:blipFill>
        <p:spPr bwMode="auto">
          <a:xfrm>
            <a:off x="4699491" y="5245573"/>
            <a:ext cx="4153380" cy="135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497" y="4850979"/>
            <a:ext cx="3010531" cy="2007021"/>
          </a:xfrm>
          <a:prstGeom prst="rect">
            <a:avLst/>
          </a:prstGeom>
        </p:spPr>
      </p:pic>
      <p:pic>
        <p:nvPicPr>
          <p:cNvPr id="11" name="Picture 2" descr="สถานการณ์โควิดวันนี้ ติดเชื้อ 72 รายใหม่ ยอดป่วยสะสม 25,764 รักษาหาย 19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2872" y="5245573"/>
            <a:ext cx="2410690" cy="135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0774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57"/>
          <a:stretch/>
        </p:blipFill>
        <p:spPr bwMode="auto">
          <a:xfrm>
            <a:off x="0" y="1"/>
            <a:ext cx="12192000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401052" y="1713447"/>
            <a:ext cx="113397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spc="-40" dirty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การจัดการเรียนการสอนในสถานการณ์การแพร่ระบาดของโรคติดเชื้อ</a:t>
            </a:r>
            <a:r>
              <a:rPr lang="th-TH" sz="3200" b="1" spc="-40" dirty="0" err="1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ไวรัส</a:t>
            </a:r>
            <a:r>
              <a:rPr lang="th-TH" sz="3200" b="1" spc="-40" dirty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โคโรนา 2019 </a:t>
            </a:r>
            <a:r>
              <a:rPr lang="th-TH" sz="3200" b="1" dirty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(</a:t>
            </a:r>
            <a:r>
              <a:rPr lang="en-US" sz="3200" b="1" dirty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ea typeface="Calibri" panose="020F0502020204030204" pitchFamily="34" charset="0"/>
              </a:rPr>
              <a:t>COVID </a:t>
            </a:r>
            <a:r>
              <a:rPr lang="th-TH" sz="3200" b="1" dirty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ea typeface="Calibri" panose="020F0502020204030204" pitchFamily="34" charset="0"/>
              </a:rPr>
              <a:t>– </a:t>
            </a:r>
            <a:r>
              <a:rPr lang="th-TH" sz="3200" b="1" dirty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PSK" panose="020B0500040200020003" pitchFamily="34" charset="-34"/>
              </a:rPr>
              <a:t>19</a:t>
            </a:r>
            <a:r>
              <a:rPr lang="th-TH" sz="3200" b="1" dirty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)</a:t>
            </a:r>
            <a:endParaRPr lang="th-TH" sz="3200" dirty="0"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73768" y="3043989"/>
            <a:ext cx="2341236" cy="3758075"/>
          </a:xfrm>
          <a:prstGeom prst="rect">
            <a:avLst/>
          </a:prstGeom>
          <a:effectLst>
            <a:outerShdw blurRad="50800" dist="762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401053" y="2243770"/>
            <a:ext cx="310013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ระดับการประเมินมาตรการ ฯ </a:t>
            </a:r>
            <a:br>
              <a:rPr lang="en-US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</a:br>
            <a:r>
              <a:rPr lang="en-US" sz="1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Thai stop COVID Plus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117308" y="3490007"/>
            <a:ext cx="416091" cy="1094874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113298" y="4590896"/>
            <a:ext cx="416091" cy="109487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109288" y="5682671"/>
            <a:ext cx="416091" cy="109487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9" name="Picture 6" descr="โลโก้ สพฐ - อีสานร้อยแปด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303" y="3206735"/>
            <a:ext cx="1162895" cy="1094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opec.go.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96" y="4095890"/>
            <a:ext cx="891307" cy="89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ประกาศสำนักงานคณะกรรมการการอาชีวศึกษา เรื่อง  รายชื่อผู้แทนองค์กรเอกชนที่ได้รับการเสนอชื่อเข้ารับการสรรหาการเลือกกรรมการในคณะกรรมการการ อาชีวศึกษา เพิ่มเติม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792" y="4420919"/>
            <a:ext cx="944140" cy="94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สำนักงาน กศน.ชลบุรี รับสมัครนักวิชาการ และครู กศน.ตำบล 11 อัตรา - หางาน  สมัครงาน ตำแหน่งงานว่าง งานรัฐวิสาหกิจ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15" y="5074731"/>
            <a:ext cx="1265815" cy="99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สำนักบริหารงานการศึกษาพิเศษ ประกาศผลสอบครูผู้ช่วย 256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2" t="23508" r="2970" b="58765"/>
          <a:stretch/>
        </p:blipFill>
        <p:spPr bwMode="auto">
          <a:xfrm>
            <a:off x="1650301" y="6508792"/>
            <a:ext cx="1113643" cy="19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โลโก้ สพฐ - อีสานร้อยแปด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403" y="5437717"/>
            <a:ext cx="1116817" cy="111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สี่เหลี่ยมผืนผ้า 15"/>
          <p:cNvSpPr/>
          <p:nvPr/>
        </p:nvSpPr>
        <p:spPr>
          <a:xfrm>
            <a:off x="117308" y="3612024"/>
            <a:ext cx="18758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จำนวน 197 แห่ง</a:t>
            </a:r>
            <a:endParaRPr lang="th-TH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pic>
        <p:nvPicPr>
          <p:cNvPr id="2052" name="Picture 4" descr="ลูกศร ปุ่ม ขวา - กราฟิกแบบเวกเตอร์ฟรีบน Pixabay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749" y="2818882"/>
            <a:ext cx="644606" cy="71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สี่เหลี่ยมผืนผ้า 25"/>
          <p:cNvSpPr/>
          <p:nvPr/>
        </p:nvSpPr>
        <p:spPr>
          <a:xfrm>
            <a:off x="3015004" y="2991530"/>
            <a:ext cx="38074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ea typeface="Calibri" panose="020F0502020204030204" pitchFamily="34" charset="0"/>
                <a:cs typeface="TH SarabunIT๙" panose="020B0500040200020003" pitchFamily="34" charset="-34"/>
              </a:rPr>
              <a:t>รูปแบบการจัดการเรียนการสอน </a:t>
            </a:r>
            <a:endParaRPr lang="th-TH" sz="3200" dirty="0"/>
          </a:p>
        </p:txBody>
      </p:sp>
      <p:cxnSp>
        <p:nvCxnSpPr>
          <p:cNvPr id="28" name="ตัวเชื่อมต่อตรง 27"/>
          <p:cNvCxnSpPr/>
          <p:nvPr/>
        </p:nvCxnSpPr>
        <p:spPr>
          <a:xfrm flipV="1">
            <a:off x="2800220" y="3724943"/>
            <a:ext cx="3059159" cy="29190"/>
          </a:xfrm>
          <a:prstGeom prst="line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3" name="ตัวเชื่อมต่อตรง 32"/>
          <p:cNvCxnSpPr/>
          <p:nvPr/>
        </p:nvCxnSpPr>
        <p:spPr>
          <a:xfrm flipV="1">
            <a:off x="1683403" y="4309539"/>
            <a:ext cx="4079723" cy="49873"/>
          </a:xfrm>
          <a:prstGeom prst="line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ตัวเชื่อมต่อตรง 33"/>
          <p:cNvCxnSpPr/>
          <p:nvPr/>
        </p:nvCxnSpPr>
        <p:spPr>
          <a:xfrm>
            <a:off x="2800220" y="4892989"/>
            <a:ext cx="3059159" cy="0"/>
          </a:xfrm>
          <a:prstGeom prst="line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ตัวเชื่อมต่อตรง 34"/>
          <p:cNvCxnSpPr/>
          <p:nvPr/>
        </p:nvCxnSpPr>
        <p:spPr>
          <a:xfrm>
            <a:off x="1844386" y="5437717"/>
            <a:ext cx="3581856" cy="0"/>
          </a:xfrm>
          <a:prstGeom prst="line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ตัวเชื่อมต่อตรง 35"/>
          <p:cNvCxnSpPr/>
          <p:nvPr/>
        </p:nvCxnSpPr>
        <p:spPr>
          <a:xfrm flipV="1">
            <a:off x="2667507" y="6065368"/>
            <a:ext cx="3191872" cy="1"/>
          </a:xfrm>
          <a:prstGeom prst="line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9" name="แผนผังลําดับงาน: กระบวนการสำรอง 48"/>
          <p:cNvSpPr/>
          <p:nvPr/>
        </p:nvSpPr>
        <p:spPr>
          <a:xfrm>
            <a:off x="8182659" y="4109694"/>
            <a:ext cx="2867190" cy="1328023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จำนวน 197 แห่ง</a:t>
            </a:r>
          </a:p>
          <a:p>
            <a:pPr algn="ctr"/>
            <a:r>
              <a:rPr lang="th-T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ร้อยละ 100</a:t>
            </a:r>
            <a:endParaRPr lang="th-TH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054" name="Picture 6" descr="On-Site.com Rental Report - OnSite.com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35"/>
          <a:stretch/>
        </p:blipFill>
        <p:spPr bwMode="auto">
          <a:xfrm>
            <a:off x="6122253" y="3684084"/>
            <a:ext cx="2341236" cy="199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กล่องข้อความ 46">
            <a:extLst>
              <a:ext uri="{FF2B5EF4-FFF2-40B4-BE49-F238E27FC236}">
                <a16:creationId xmlns:a16="http://schemas.microsoft.com/office/drawing/2014/main" id="{8903DE5B-4E8B-438A-8F0B-698F1A9459D4}"/>
              </a:ext>
            </a:extLst>
          </p:cNvPr>
          <p:cNvSpPr txBox="1"/>
          <p:nvPr/>
        </p:nvSpPr>
        <p:spPr>
          <a:xfrm>
            <a:off x="1552670" y="-44131"/>
            <a:ext cx="1018816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</a:t>
            </a:r>
            <a:r>
              <a:rPr lang="th-TH" sz="66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52" name="รูปภาพ 51" descr="C:\Users\User\Desktop\logo-chainatล่าสุด11.gif">
            <a:extLst>
              <a:ext uri="{FF2B5EF4-FFF2-40B4-BE49-F238E27FC236}">
                <a16:creationId xmlns:a16="http://schemas.microsoft.com/office/drawing/2014/main" id="{AF729004-1402-470D-BF4A-5BED27E8D258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5880" y="204399"/>
            <a:ext cx="1194956" cy="1165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501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F2664384-8C8A-449A-9460-854853A9E89D}"/>
              </a:ext>
            </a:extLst>
          </p:cNvPr>
          <p:cNvSpPr/>
          <p:nvPr/>
        </p:nvSpPr>
        <p:spPr>
          <a:xfrm>
            <a:off x="6920" y="2059740"/>
            <a:ext cx="12191995" cy="4798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150229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8501587" y="2258758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49641" y="3332939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BD50FF60-35FB-4102-8B68-90049F9FDBB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0" t="12654" r="31456" b="20155"/>
          <a:stretch/>
        </p:blipFill>
        <p:spPr>
          <a:xfrm>
            <a:off x="3892351" y="1021834"/>
            <a:ext cx="4109680" cy="4806107"/>
          </a:xfrm>
          <a:prstGeom prst="rect">
            <a:avLst/>
          </a:prstGeom>
        </p:spPr>
      </p:pic>
      <p:pic>
        <p:nvPicPr>
          <p:cNvPr id="34" name="รูปภาพ 33">
            <a:extLst>
              <a:ext uri="{FF2B5EF4-FFF2-40B4-BE49-F238E27FC236}">
                <a16:creationId xmlns:a16="http://schemas.microsoft.com/office/drawing/2014/main" id="{E9A0B451-BFB5-4B5A-96CE-F4A6ECE485D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521" y="4945370"/>
            <a:ext cx="5487298" cy="1895590"/>
          </a:xfrm>
          <a:prstGeom prst="rect">
            <a:avLst/>
          </a:prstGeom>
        </p:spPr>
      </p:pic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A0A23ABE-553D-4C75-BB50-83FD10E423ED}"/>
              </a:ext>
            </a:extLst>
          </p:cNvPr>
          <p:cNvSpPr/>
          <p:nvPr/>
        </p:nvSpPr>
        <p:spPr>
          <a:xfrm>
            <a:off x="3452338" y="5289079"/>
            <a:ext cx="51022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ดร.ลออ  วิลัย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ประธานอนุกรรมการเกี่ยวกับพัฒนาการศึกษา</a:t>
            </a:r>
          </a:p>
        </p:txBody>
      </p:sp>
    </p:spTree>
    <p:extLst>
      <p:ext uri="{BB962C8B-B14F-4D97-AF65-F5344CB8AC3E}">
        <p14:creationId xmlns:p14="http://schemas.microsoft.com/office/powerpoint/2010/main" val="233493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57"/>
          <a:stretch/>
        </p:blipFill>
        <p:spPr bwMode="auto">
          <a:xfrm>
            <a:off x="0" y="1"/>
            <a:ext cx="12192000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กล่องข้อความ 10"/>
          <p:cNvSpPr txBox="1"/>
          <p:nvPr/>
        </p:nvSpPr>
        <p:spPr>
          <a:xfrm>
            <a:off x="178857" y="204457"/>
            <a:ext cx="1018816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           </a:t>
            </a:r>
            <a:r>
              <a:rPr lang="th-TH" sz="72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r"/>
            <a:endParaRPr lang="th-TH" sz="4400" dirty="0">
              <a:solidFill>
                <a:srgbClr val="FF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15" name="รูปภาพ 14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023" y="187774"/>
            <a:ext cx="1463622" cy="131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 descr="โลโก้ สพฐ - อีสานร้อยแปด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76" y="2307275"/>
            <a:ext cx="1038299" cy="97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opec.go.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98" y="5004279"/>
            <a:ext cx="795810" cy="79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ประกาศสำนักงานคณะกรรมการการอาชีวศึกษา เรื่อง  รายชื่อผู้แทนองค์กรเอกชนที่ได้รับการเสนอชื่อเข้ารับการสรรหาการเลือกกรรมการในคณะกรรมการการ อาชีวศึกษา เพิ่มเติม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41" y="3284769"/>
            <a:ext cx="799567" cy="79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สำนักงาน กศน.ชลบุรี รับสมัครนักวิชาการ และครู กศน.ตำบล 11 อัตรา - หางาน  สมัครงาน ตำแหน่งงานว่าง งานรัฐวิสาหกิจ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91" y="4121588"/>
            <a:ext cx="1080284" cy="84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กลุ่ม 2"/>
          <p:cNvGrpSpPr/>
          <p:nvPr/>
        </p:nvGrpSpPr>
        <p:grpSpPr>
          <a:xfrm>
            <a:off x="453289" y="5800089"/>
            <a:ext cx="949869" cy="993730"/>
            <a:chOff x="1683403" y="5437717"/>
            <a:chExt cx="1116817" cy="1212314"/>
          </a:xfrm>
        </p:grpSpPr>
        <p:pic>
          <p:nvPicPr>
            <p:cNvPr id="10" name="Picture 8" descr="สำนักบริหารงานการศึกษาพิเศษ ประกาศผลสอบครูผู้ช่วย 2560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22" t="23508" r="2970" b="58765"/>
            <a:stretch/>
          </p:blipFill>
          <p:spPr bwMode="auto">
            <a:xfrm>
              <a:off x="1686577" y="6459037"/>
              <a:ext cx="1113643" cy="1909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โลโก้ สพฐ - อีสานร้อยแปด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3403" y="5437717"/>
              <a:ext cx="1116817" cy="1116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4" name="ตัวเชื่อมต่อตรง 13"/>
          <p:cNvCxnSpPr/>
          <p:nvPr/>
        </p:nvCxnSpPr>
        <p:spPr>
          <a:xfrm flipV="1">
            <a:off x="1270640" y="2813156"/>
            <a:ext cx="1263475" cy="12056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ตัวเชื่อมต่อตรง 16"/>
          <p:cNvCxnSpPr>
            <a:cxnSpLocks/>
          </p:cNvCxnSpPr>
          <p:nvPr/>
        </p:nvCxnSpPr>
        <p:spPr>
          <a:xfrm>
            <a:off x="1328008" y="3686031"/>
            <a:ext cx="3492126" cy="10943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ตัวเชื่อมต่อตรง 17"/>
          <p:cNvCxnSpPr>
            <a:cxnSpLocks/>
          </p:cNvCxnSpPr>
          <p:nvPr/>
        </p:nvCxnSpPr>
        <p:spPr>
          <a:xfrm flipV="1">
            <a:off x="1328007" y="4577060"/>
            <a:ext cx="3492127" cy="33322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ตัวเชื่อมต่อตรง 18"/>
          <p:cNvCxnSpPr>
            <a:cxnSpLocks/>
          </p:cNvCxnSpPr>
          <p:nvPr/>
        </p:nvCxnSpPr>
        <p:spPr>
          <a:xfrm flipV="1">
            <a:off x="1328006" y="5497157"/>
            <a:ext cx="3938485" cy="37581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ตัวเชื่อมต่อตรง 19"/>
          <p:cNvCxnSpPr>
            <a:cxnSpLocks/>
          </p:cNvCxnSpPr>
          <p:nvPr/>
        </p:nvCxnSpPr>
        <p:spPr>
          <a:xfrm>
            <a:off x="1328006" y="6473695"/>
            <a:ext cx="4179581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4" name="สี่เหลี่ยมผืนผ้า 43">
            <a:extLst>
              <a:ext uri="{FF2B5EF4-FFF2-40B4-BE49-F238E27FC236}">
                <a16:creationId xmlns:a16="http://schemas.microsoft.com/office/drawing/2014/main" id="{7030A31C-5BB8-42BA-BE86-56D8656E05D9}"/>
              </a:ext>
            </a:extLst>
          </p:cNvPr>
          <p:cNvSpPr/>
          <p:nvPr/>
        </p:nvSpPr>
        <p:spPr>
          <a:xfrm>
            <a:off x="291114" y="1751620"/>
            <a:ext cx="23599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จำนวน 197 แห่ง</a:t>
            </a:r>
            <a:endParaRPr lang="th-TH" sz="3600" dirty="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5" name="กล่องข้อความ 44">
            <a:extLst>
              <a:ext uri="{FF2B5EF4-FFF2-40B4-BE49-F238E27FC236}">
                <a16:creationId xmlns:a16="http://schemas.microsoft.com/office/drawing/2014/main" id="{1051D050-3FC0-43D8-A81F-A8ADF8460258}"/>
              </a:ext>
            </a:extLst>
          </p:cNvPr>
          <p:cNvSpPr txBox="1"/>
          <p:nvPr/>
        </p:nvSpPr>
        <p:spPr>
          <a:xfrm>
            <a:off x="5656753" y="1909173"/>
            <a:ext cx="66241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มีการดำเนินการตามมาตรการ</a:t>
            </a:r>
            <a:r>
              <a:rPr lang="en-US" sz="32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</a:p>
          <a:p>
            <a:r>
              <a:rPr lang="en-US" sz="32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Sandbox : Safety Zone in School </a:t>
            </a:r>
            <a:r>
              <a:rPr lang="th-TH" sz="32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ของสถานศึกษา</a:t>
            </a:r>
            <a:endParaRPr lang="th-TH" sz="32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6" name="Picture 2">
            <a:extLst>
              <a:ext uri="{FF2B5EF4-FFF2-40B4-BE49-F238E27FC236}">
                <a16:creationId xmlns:a16="http://schemas.microsoft.com/office/drawing/2014/main" id="{C7560E1B-352A-4F01-B2CD-652771841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953" y="1706499"/>
            <a:ext cx="2741111" cy="152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ลูกศร: ซ้าย 47">
            <a:extLst>
              <a:ext uri="{FF2B5EF4-FFF2-40B4-BE49-F238E27FC236}">
                <a16:creationId xmlns:a16="http://schemas.microsoft.com/office/drawing/2014/main" id="{28C8F347-494D-4B33-84C9-9BA5080FA9D6}"/>
              </a:ext>
            </a:extLst>
          </p:cNvPr>
          <p:cNvSpPr/>
          <p:nvPr/>
        </p:nvSpPr>
        <p:spPr>
          <a:xfrm>
            <a:off x="5188826" y="1974443"/>
            <a:ext cx="467927" cy="48701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9" name="กล่องข้อความ 48">
            <a:extLst>
              <a:ext uri="{FF2B5EF4-FFF2-40B4-BE49-F238E27FC236}">
                <a16:creationId xmlns:a16="http://schemas.microsoft.com/office/drawing/2014/main" id="{1B49D19D-70E6-4E95-87A6-5773A61ADB60}"/>
              </a:ext>
            </a:extLst>
          </p:cNvPr>
          <p:cNvSpPr txBox="1"/>
          <p:nvPr/>
        </p:nvSpPr>
        <p:spPr>
          <a:xfrm>
            <a:off x="5880930" y="3231242"/>
            <a:ext cx="62448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H SarabunPSK" panose="020B0500040200020003" pitchFamily="34" charset="-34"/>
              </a:rPr>
              <a:t>การปฏิบัติตาม </a:t>
            </a:r>
            <a:r>
              <a:rPr lang="th-TH" sz="2800" b="1" spc="-6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H SarabunPSK" panose="020B0500040200020003" pitchFamily="34" charset="-34"/>
              </a:rPr>
              <a:t>6 มาตรการหลัก (</a:t>
            </a:r>
            <a:r>
              <a:rPr lang="en-US" sz="2800" b="1" spc="-6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</a:rPr>
              <a:t>DMHT-RC)</a:t>
            </a:r>
            <a:endParaRPr lang="th-TH" dirty="0"/>
          </a:p>
        </p:txBody>
      </p:sp>
      <p:sp>
        <p:nvSpPr>
          <p:cNvPr id="50" name="กล่องข้อความ 49">
            <a:extLst>
              <a:ext uri="{FF2B5EF4-FFF2-40B4-BE49-F238E27FC236}">
                <a16:creationId xmlns:a16="http://schemas.microsoft.com/office/drawing/2014/main" id="{CE3C8088-DC76-4BF4-B688-16173B31291A}"/>
              </a:ext>
            </a:extLst>
          </p:cNvPr>
          <p:cNvSpPr txBox="1"/>
          <p:nvPr/>
        </p:nvSpPr>
        <p:spPr>
          <a:xfrm>
            <a:off x="5923765" y="4027252"/>
            <a:ext cx="68741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H SarabunPSK" panose="020B0500040200020003" pitchFamily="34" charset="-34"/>
              </a:rPr>
              <a:t>การปฏิบัติตาม </a:t>
            </a:r>
            <a:r>
              <a:rPr lang="en-US" sz="2800" b="1" spc="-6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</a:rPr>
              <a:t>6 </a:t>
            </a:r>
            <a:r>
              <a:rPr lang="th-TH" sz="2800" b="1" spc="-6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</a:rPr>
              <a:t>มาตรการเสริม (</a:t>
            </a:r>
            <a:r>
              <a:rPr lang="en-US" sz="2800" b="1" spc="-6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</a:rPr>
              <a:t>SSET-CO)</a:t>
            </a:r>
            <a:r>
              <a:rPr lang="th-TH" sz="2800" b="1" spc="-6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</a:rPr>
              <a:t> </a:t>
            </a:r>
            <a:endParaRPr lang="th-TH" dirty="0"/>
          </a:p>
        </p:txBody>
      </p:sp>
      <p:sp>
        <p:nvSpPr>
          <p:cNvPr id="51" name="กล่องข้อความ 50">
            <a:extLst>
              <a:ext uri="{FF2B5EF4-FFF2-40B4-BE49-F238E27FC236}">
                <a16:creationId xmlns:a16="http://schemas.microsoft.com/office/drawing/2014/main" id="{78B92553-3813-4342-AC42-DEA90AFA5434}"/>
              </a:ext>
            </a:extLst>
          </p:cNvPr>
          <p:cNvSpPr txBox="1"/>
          <p:nvPr/>
        </p:nvSpPr>
        <p:spPr>
          <a:xfrm>
            <a:off x="5923765" y="4822024"/>
            <a:ext cx="71885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H SarabunPSK" panose="020B0500040200020003" pitchFamily="34" charset="-34"/>
              </a:rPr>
              <a:t>การปฏิบัติตาม </a:t>
            </a:r>
            <a:r>
              <a:rPr lang="th-TH" sz="2800" b="1" spc="-6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H SarabunPSK" panose="020B0500040200020003" pitchFamily="34" charset="-34"/>
              </a:rPr>
              <a:t>7 มาตรการเข้มสำหรับสถานศึกษา </a:t>
            </a:r>
            <a:endParaRPr lang="th-TH" dirty="0"/>
          </a:p>
        </p:txBody>
      </p:sp>
      <p:sp>
        <p:nvSpPr>
          <p:cNvPr id="52" name="กล่องข้อความ 51">
            <a:extLst>
              <a:ext uri="{FF2B5EF4-FFF2-40B4-BE49-F238E27FC236}">
                <a16:creationId xmlns:a16="http://schemas.microsoft.com/office/drawing/2014/main" id="{E4A41D7C-FA45-4A6F-B901-FBD39EB6F191}"/>
              </a:ext>
            </a:extLst>
          </p:cNvPr>
          <p:cNvSpPr txBox="1"/>
          <p:nvPr/>
        </p:nvSpPr>
        <p:spPr>
          <a:xfrm>
            <a:off x="5923765" y="5519588"/>
            <a:ext cx="46306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b="1" spc="-6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ปฏิบัติตามแผนเผชิญเหตุตามมาตรการป้องกัน</a:t>
            </a:r>
          </a:p>
          <a:p>
            <a:r>
              <a:rPr lang="th-TH" sz="2800" b="1" spc="-6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การแพร่ระบาดของโรคโควิด-19 ของสถานศึกษา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pic>
        <p:nvPicPr>
          <p:cNvPr id="53" name="Picture 6" descr="ไม่มีคำอธิบายรูปภาพ">
            <a:extLst>
              <a:ext uri="{FF2B5EF4-FFF2-40B4-BE49-F238E27FC236}">
                <a16:creationId xmlns:a16="http://schemas.microsoft.com/office/drawing/2014/main" id="{6147CED9-E4FD-4F3A-80F7-AAA369284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718" y="3079816"/>
            <a:ext cx="653229" cy="92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อาจเป็นรูปภาพของ 1 คน">
            <a:extLst>
              <a:ext uri="{FF2B5EF4-FFF2-40B4-BE49-F238E27FC236}">
                <a16:creationId xmlns:a16="http://schemas.microsoft.com/office/drawing/2014/main" id="{D0A517DA-F189-411A-BE2B-ECC0B7746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4967" y="3593022"/>
            <a:ext cx="682985" cy="96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เพิ่มแนวทางต่อยอดมาตรการ 6-6-7 สร้างความมั่นใจเรียน on-site">
            <a:extLst>
              <a:ext uri="{FF2B5EF4-FFF2-40B4-BE49-F238E27FC236}">
                <a16:creationId xmlns:a16="http://schemas.microsoft.com/office/drawing/2014/main" id="{D4AC577F-6A36-45ED-AEE2-8CDB45FF6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140" y="4682797"/>
            <a:ext cx="672102" cy="89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2" descr="คู่มือการเฝ้าระวังติดตามและแผนเผชิญเหตุรองรับการแพร่ระบาดโรคโควิด 19  ในสถานศึกษา - อนามัยมีเดีย">
            <a:extLst>
              <a:ext uri="{FF2B5EF4-FFF2-40B4-BE49-F238E27FC236}">
                <a16:creationId xmlns:a16="http://schemas.microsoft.com/office/drawing/2014/main" id="{C2F5D31C-BE0E-4B35-BF2B-B1E1093FD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165" y="5828013"/>
            <a:ext cx="672102" cy="96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4" descr="ปุ่ม วงกลม รูปร่าง - กราฟิกแบบเวกเตอร์ฟรีบน Pixabay">
            <a:extLst>
              <a:ext uri="{FF2B5EF4-FFF2-40B4-BE49-F238E27FC236}">
                <a16:creationId xmlns:a16="http://schemas.microsoft.com/office/drawing/2014/main" id="{99B1BB96-9290-4D54-BF2B-E2F598268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9064">
            <a:off x="5545250" y="3300745"/>
            <a:ext cx="403179" cy="40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4" descr="ปุ่ม วงกลม รูปร่าง - กราฟิกแบบเวกเตอร์ฟรีบน Pixabay">
            <a:extLst>
              <a:ext uri="{FF2B5EF4-FFF2-40B4-BE49-F238E27FC236}">
                <a16:creationId xmlns:a16="http://schemas.microsoft.com/office/drawing/2014/main" id="{3BC92820-5663-4AF1-B9B1-5D7059D7A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9064">
            <a:off x="5582991" y="4148328"/>
            <a:ext cx="403179" cy="40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4" descr="ปุ่ม วงกลม รูปร่าง - กราฟิกแบบเวกเตอร์ฟรีบน Pixabay">
            <a:extLst>
              <a:ext uri="{FF2B5EF4-FFF2-40B4-BE49-F238E27FC236}">
                <a16:creationId xmlns:a16="http://schemas.microsoft.com/office/drawing/2014/main" id="{17E223D7-4B40-4B94-A1C3-14EC3F9E2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9064">
            <a:off x="5600040" y="4873482"/>
            <a:ext cx="403179" cy="40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14" descr="ปุ่ม วงกลม รูปร่าง - กราฟิกแบบเวกเตอร์ฟรีบน Pixabay">
            <a:extLst>
              <a:ext uri="{FF2B5EF4-FFF2-40B4-BE49-F238E27FC236}">
                <a16:creationId xmlns:a16="http://schemas.microsoft.com/office/drawing/2014/main" id="{E9D3552F-7014-41B3-B223-9003794FB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9064">
            <a:off x="5600235" y="5606457"/>
            <a:ext cx="403179" cy="40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6998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82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741142" y="534816"/>
            <a:ext cx="1107388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5" y="168849"/>
            <a:ext cx="2146818" cy="19935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สี่เหลี่ยมผืนผ้า 1"/>
          <p:cNvSpPr/>
          <p:nvPr/>
        </p:nvSpPr>
        <p:spPr>
          <a:xfrm>
            <a:off x="0" y="2906382"/>
            <a:ext cx="10962409" cy="1870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</a:pPr>
            <a:r>
              <a:rPr lang="th-TH" sz="5400" b="1" dirty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การดำเนินการตามนโยบายเร่งด่วน</a:t>
            </a:r>
          </a:p>
          <a:p>
            <a:pPr algn="r">
              <a:lnSpc>
                <a:spcPct val="107000"/>
              </a:lnSpc>
            </a:pPr>
            <a:r>
              <a:rPr lang="th-TH" sz="5400" b="1" dirty="0">
                <a:effectLst>
                  <a:glow rad="101600">
                    <a:schemeClr val="accent1">
                      <a:lumMod val="40000"/>
                      <a:lumOff val="60000"/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ของรัฐมนตรีว่าการกระทรวงศึกษาธิการ</a:t>
            </a:r>
            <a:endParaRPr lang="en-US" sz="3600" dirty="0">
              <a:effectLst>
                <a:glow rad="101600">
                  <a:schemeClr val="accent1">
                    <a:lumMod val="40000"/>
                    <a:lumOff val="60000"/>
                    <a:alpha val="60000"/>
                  </a:schemeClr>
                </a:glow>
              </a:effectLst>
              <a:latin typeface="TH SarabunPSK" panose="020B0500040200020003" pitchFamily="34" charset="-34"/>
              <a:ea typeface="DengXian"/>
              <a:cs typeface="TH SarabunPSK" panose="020B0500040200020003" pitchFamily="34" charset="-34"/>
            </a:endParaRPr>
          </a:p>
        </p:txBody>
      </p:sp>
      <p:cxnSp>
        <p:nvCxnSpPr>
          <p:cNvPr id="8" name="ตัวเชื่อมต่อตรง 7"/>
          <p:cNvCxnSpPr/>
          <p:nvPr/>
        </p:nvCxnSpPr>
        <p:spPr>
          <a:xfrm>
            <a:off x="2691245" y="5538354"/>
            <a:ext cx="8561926" cy="2819"/>
          </a:xfrm>
          <a:prstGeom prst="line">
            <a:avLst/>
          </a:prstGeom>
          <a:ln w="76200"/>
          <a:effectLst>
            <a:outerShdw blurRad="50800" dist="889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รูปภาพ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0"/>
          <a:stretch/>
        </p:blipFill>
        <p:spPr>
          <a:xfrm flipH="1">
            <a:off x="-863248" y="1961198"/>
            <a:ext cx="6048433" cy="3761740"/>
          </a:xfrm>
          <a:prstGeom prst="rect">
            <a:avLst/>
          </a:prstGeom>
        </p:spPr>
      </p:pic>
      <p:sp>
        <p:nvSpPr>
          <p:cNvPr id="10" name="สี่เหลี่ยมผืนผ้า 9"/>
          <p:cNvSpPr/>
          <p:nvPr/>
        </p:nvSpPr>
        <p:spPr>
          <a:xfrm>
            <a:off x="-1" y="5957878"/>
            <a:ext cx="5883443" cy="470619"/>
          </a:xfrm>
          <a:prstGeom prst="rect">
            <a:avLst/>
          </a:prstGeom>
          <a:solidFill>
            <a:srgbClr val="A1C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-1" y="6235210"/>
            <a:ext cx="6930189" cy="550524"/>
          </a:xfrm>
          <a:prstGeom prst="rect">
            <a:avLst/>
          </a:prstGeom>
          <a:solidFill>
            <a:srgbClr val="63B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-1" y="6512794"/>
            <a:ext cx="7904748" cy="345206"/>
          </a:xfrm>
          <a:prstGeom prst="rect">
            <a:avLst/>
          </a:prstGeom>
          <a:solidFill>
            <a:srgbClr val="437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3" name="Picture 2" descr="โครงสร้างหน่วยงาน โรงพยาบาลส่งเสริมสุขภาพตำบลบางกะไห">
            <a:extLst>
              <a:ext uri="{FF2B5EF4-FFF2-40B4-BE49-F238E27FC236}">
                <a16:creationId xmlns:a16="http://schemas.microsoft.com/office/drawing/2014/main" id="{8A421D7A-B76D-462F-A0AA-A0A5058A1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374" y="5318828"/>
            <a:ext cx="3600400" cy="136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0202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0A6D5DBD-EF21-45B8-AB29-3EBA98898634}"/>
              </a:ext>
            </a:extLst>
          </p:cNvPr>
          <p:cNvSpPr txBox="1"/>
          <p:nvPr/>
        </p:nvSpPr>
        <p:spPr>
          <a:xfrm>
            <a:off x="0" y="1256961"/>
            <a:ext cx="9605066" cy="1200329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อัตราการออกกลางคัน/หลุดจากระบบของนักเรียนระดับการศึกษาขั้นพื้นฐาน</a:t>
            </a:r>
          </a:p>
          <a:p>
            <a:pPr algn="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ในพื้นที่จังหวัดชัยนาท</a:t>
            </a: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2"/>
          <a:srcRect l="45099" t="31402" r="22434" b="19299"/>
          <a:stretch/>
        </p:blipFill>
        <p:spPr>
          <a:xfrm>
            <a:off x="138221" y="3148333"/>
            <a:ext cx="3839464" cy="3279299"/>
          </a:xfrm>
          <a:prstGeom prst="rect">
            <a:avLst/>
          </a:prstGeom>
        </p:spPr>
      </p:pic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8F3A4662-D351-40A2-9CB5-043B64481329}"/>
              </a:ext>
            </a:extLst>
          </p:cNvPr>
          <p:cNvSpPr txBox="1"/>
          <p:nvPr/>
        </p:nvSpPr>
        <p:spPr>
          <a:xfrm>
            <a:off x="6407680" y="2735656"/>
            <a:ext cx="564609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จังหวัดชัยนาท จำนวน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166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</a:t>
            </a:r>
          </a:p>
          <a:p>
            <a:pPr algn="ctr"/>
            <a:r>
              <a:rPr lang="th-TH" sz="36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(จากฐานข้อมูลจากระบบ) </a:t>
            </a:r>
            <a:endParaRPr lang="th-TH" sz="3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FontTx/>
              <a:buChar char="-"/>
            </a:pPr>
            <a:r>
              <a:rPr lang="th-TH" sz="3200" b="1" dirty="0" err="1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สพป</a:t>
            </a:r>
            <a:r>
              <a:rPr lang="th-TH" sz="32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.ชัยนาท           จำนวน 82 คน</a:t>
            </a:r>
          </a:p>
          <a:p>
            <a:pPr marL="457200" indent="-457200">
              <a:buFontTx/>
              <a:buChar char="-"/>
            </a:pPr>
            <a:r>
              <a:rPr lang="th-TH" sz="3200" b="1" dirty="0" err="1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สพ</a:t>
            </a:r>
            <a:r>
              <a:rPr lang="th-TH" sz="32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ม.อท ชน            จำนวน 34 คน</a:t>
            </a:r>
          </a:p>
          <a:p>
            <a:pPr marL="457200" indent="-457200">
              <a:buFontTx/>
              <a:buChar char="-"/>
            </a:pPr>
            <a:r>
              <a:rPr lang="th-TH" sz="3200" b="1" dirty="0" err="1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สช</a:t>
            </a:r>
            <a:r>
              <a:rPr lang="th-TH" sz="3200" b="1" dirty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                      จำนวน  9 คน</a:t>
            </a:r>
          </a:p>
          <a:p>
            <a:pPr marL="457200" indent="-457200">
              <a:buFontTx/>
              <a:buChar char="-"/>
            </a:pPr>
            <a:r>
              <a:rPr lang="th-TH" sz="3200" b="1" dirty="0" err="1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อศ</a:t>
            </a:r>
            <a:r>
              <a:rPr lang="th-TH" sz="3200" b="1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จ.ชัยนาท            จำนวน 20 คน</a:t>
            </a:r>
          </a:p>
          <a:p>
            <a:pPr marL="457200" indent="-457200">
              <a:buFontTx/>
              <a:buChar char="-"/>
            </a:pPr>
            <a:r>
              <a:rPr lang="th-TH" sz="3200" b="1" dirty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กศน.ชัยนาท            จำนวน 21 คน</a:t>
            </a:r>
            <a:endParaRPr lang="th-TH" sz="3200" b="1" dirty="0">
              <a:solidFill>
                <a:srgbClr val="00B05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202" name="Picture 10" descr="ชุดแต่งกายนักเรียน - thaper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243" y="3524763"/>
            <a:ext cx="2526437" cy="252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0" y="1"/>
            <a:ext cx="12191999" cy="119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กล่องข้อความ 15"/>
          <p:cNvSpPr txBox="1"/>
          <p:nvPr/>
        </p:nvSpPr>
        <p:spPr>
          <a:xfrm>
            <a:off x="-967793" y="-66113"/>
            <a:ext cx="113798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           </a:t>
            </a:r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17" name="รูปภาพ 16" descr="C:\Users\User\Desktop\logo-chainatล่าสุด11.gi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" y="67454"/>
            <a:ext cx="1097000" cy="112339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สี่เหลี่ยมผืนผ้า 10"/>
          <p:cNvSpPr/>
          <p:nvPr/>
        </p:nvSpPr>
        <p:spPr>
          <a:xfrm>
            <a:off x="449902" y="2505670"/>
            <a:ext cx="56460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5400" b="1" dirty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DengXian"/>
                <a:cs typeface="TH SarabunPSK" panose="020B0500040200020003" pitchFamily="34" charset="-34"/>
              </a:rPr>
              <a:t>โครงการพาน้องกลับมาเรียน </a:t>
            </a:r>
            <a:endParaRPr lang="th-TH" sz="54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707281C2-017A-48B6-B21C-8EBE609A1F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9"/>
          <a:stretch/>
        </p:blipFill>
        <p:spPr>
          <a:xfrm>
            <a:off x="9551897" y="-54430"/>
            <a:ext cx="3469333" cy="26695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90230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0A6D5DBD-EF21-45B8-AB29-3EBA98898634}"/>
              </a:ext>
            </a:extLst>
          </p:cNvPr>
          <p:cNvSpPr txBox="1"/>
          <p:nvPr/>
        </p:nvSpPr>
        <p:spPr>
          <a:xfrm>
            <a:off x="74377" y="1687752"/>
            <a:ext cx="9711880" cy="1200329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อัตราการออกกลางคัน/หลุดจากระบบของนักเรียนระดับการศึกษาขั้นพื้นฐาน</a:t>
            </a:r>
          </a:p>
          <a:p>
            <a:pPr algn="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ในพื้นที่จังหวัดชัยนาท</a:t>
            </a: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2"/>
          <a:srcRect l="45099" t="31402" r="22434" b="19299"/>
          <a:stretch/>
        </p:blipFill>
        <p:spPr>
          <a:xfrm>
            <a:off x="296118" y="2940404"/>
            <a:ext cx="3839464" cy="3279299"/>
          </a:xfrm>
          <a:prstGeom prst="rect">
            <a:avLst/>
          </a:prstGeom>
        </p:spPr>
      </p:pic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8F3A4662-D351-40A2-9CB5-043B64481329}"/>
              </a:ext>
            </a:extLst>
          </p:cNvPr>
          <p:cNvSpPr txBox="1"/>
          <p:nvPr/>
        </p:nvSpPr>
        <p:spPr>
          <a:xfrm>
            <a:off x="7210926" y="2925543"/>
            <a:ext cx="49810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166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</a:t>
            </a:r>
          </a:p>
          <a:p>
            <a:pPr algn="ctr"/>
            <a:r>
              <a:rPr lang="th-TH" sz="36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(จากฐานข้อมูลจากระบบ) </a:t>
            </a:r>
            <a:endParaRPr lang="th-TH" sz="3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6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ทุกสังกัด</a:t>
            </a:r>
          </a:p>
        </p:txBody>
      </p:sp>
      <p:pic>
        <p:nvPicPr>
          <p:cNvPr id="8202" name="Picture 10" descr="ชุดแต่งกายนักเรียน - thaper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455" y="3429000"/>
            <a:ext cx="2526437" cy="252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0" y="1"/>
            <a:ext cx="12191999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กล่องข้อความ 15"/>
          <p:cNvSpPr txBox="1"/>
          <p:nvPr/>
        </p:nvSpPr>
        <p:spPr>
          <a:xfrm>
            <a:off x="-1368654" y="197407"/>
            <a:ext cx="113798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           </a:t>
            </a:r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17" name="รูปภาพ 16" descr="C:\Users\User\Desktop\logo-chainatล่าสุด11.gi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" y="67453"/>
            <a:ext cx="1558262" cy="156415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สี่เหลี่ยมผืนผ้า 10"/>
          <p:cNvSpPr/>
          <p:nvPr/>
        </p:nvSpPr>
        <p:spPr>
          <a:xfrm>
            <a:off x="3612198" y="2977464"/>
            <a:ext cx="46394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400" b="1" dirty="0">
                <a:ea typeface="DengXian"/>
                <a:cs typeface="TH SarabunPSK" panose="020B0500040200020003" pitchFamily="34" charset="-34"/>
              </a:rPr>
              <a:t>โครงการพาน้องกลับมาเรียน </a:t>
            </a:r>
            <a:endParaRPr lang="th-TH" sz="4400" dirty="0"/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03B420D7-959B-4B86-8309-1C1BE22EBF15}"/>
              </a:ext>
            </a:extLst>
          </p:cNvPr>
          <p:cNvSpPr txBox="1"/>
          <p:nvPr/>
        </p:nvSpPr>
        <p:spPr>
          <a:xfrm>
            <a:off x="6992345" y="5170248"/>
            <a:ext cx="4744893" cy="114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95000"/>
              </a:lnSpc>
              <a:buFont typeface="TH SarabunIT๙" panose="020B0500040200020003" pitchFamily="34" charset="-34"/>
              <a:buChar char="-"/>
            </a:pPr>
            <a:r>
              <a:rPr lang="th-TH" sz="36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ติดตามพบตัว        145  คน</a:t>
            </a:r>
            <a:endParaRPr lang="en-US" sz="2400" b="1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lvl="0" indent="-342900">
              <a:lnSpc>
                <a:spcPct val="95000"/>
              </a:lnSpc>
              <a:spcAft>
                <a:spcPts val="800"/>
              </a:spcAft>
              <a:buFont typeface="TH SarabunIT๙" panose="020B0500040200020003" pitchFamily="34" charset="-34"/>
              <a:buChar char="-"/>
            </a:pPr>
            <a:r>
              <a:rPr lang="th-TH" sz="36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ติดตามแล้วไม่พบตัว  21  คน</a:t>
            </a:r>
            <a:endParaRPr lang="en-US" sz="2400" b="1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AA6BE533-41E3-43F7-A202-992A31F398BD}"/>
              </a:ext>
            </a:extLst>
          </p:cNvPr>
          <p:cNvSpPr txBox="1"/>
          <p:nvPr/>
        </p:nvSpPr>
        <p:spPr>
          <a:xfrm>
            <a:off x="1425397" y="6178452"/>
            <a:ext cx="100258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/>
            <a:r>
              <a:rPr lang="th-TH" sz="3600" b="1" dirty="0">
                <a:solidFill>
                  <a:srgbClr val="C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“นำกลับ” ในระบบการศึกษา จำนวน </a:t>
            </a:r>
            <a:r>
              <a:rPr lang="en-US" sz="3600" b="1" dirty="0">
                <a:solidFill>
                  <a:srgbClr val="C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106  </a:t>
            </a:r>
            <a:r>
              <a:rPr lang="th-TH" sz="3600" b="1" dirty="0">
                <a:solidFill>
                  <a:srgbClr val="C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คน คิดเป็นร้อยละ 63.86</a:t>
            </a:r>
          </a:p>
          <a:p>
            <a:pPr marL="457200"/>
            <a:r>
              <a:rPr lang="th-TH" sz="3600" b="1" dirty="0">
                <a:effectLst/>
                <a:latin typeface="TH SarabunPSK" panose="020B0500040200020003" pitchFamily="34" charset="-34"/>
                <a:ea typeface="DengXian" panose="02010600030101010101" pitchFamily="2" charset="-122"/>
                <a:cs typeface="TH SarabunPSK" panose="020B0500040200020003" pitchFamily="34" charset="-34"/>
              </a:rPr>
              <a:t>  </a:t>
            </a: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EB42183F-AA33-444F-A64D-D49313E169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9"/>
          <a:stretch/>
        </p:blipFill>
        <p:spPr>
          <a:xfrm>
            <a:off x="9727376" y="390506"/>
            <a:ext cx="3225876" cy="2482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81529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0" y="1"/>
            <a:ext cx="12191999" cy="146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กล่องข้อความ 10"/>
          <p:cNvSpPr txBox="1"/>
          <p:nvPr/>
        </p:nvSpPr>
        <p:spPr>
          <a:xfrm>
            <a:off x="-1453714" y="0"/>
            <a:ext cx="113798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           </a:t>
            </a:r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15" name="รูปภาพ 14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" y="67453"/>
            <a:ext cx="1373446" cy="1354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4"/>
          <a:srcRect l="45099" t="31402" r="22434" b="19299"/>
          <a:stretch/>
        </p:blipFill>
        <p:spPr>
          <a:xfrm>
            <a:off x="253335" y="3416037"/>
            <a:ext cx="3235037" cy="2763056"/>
          </a:xfrm>
          <a:prstGeom prst="rect">
            <a:avLst/>
          </a:prstGeom>
        </p:spPr>
      </p:pic>
      <p:sp>
        <p:nvSpPr>
          <p:cNvPr id="4" name="สี่เหลี่ยมผืนผ้า 3"/>
          <p:cNvSpPr/>
          <p:nvPr/>
        </p:nvSpPr>
        <p:spPr>
          <a:xfrm>
            <a:off x="266987" y="1699063"/>
            <a:ext cx="218040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6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</a:t>
            </a:r>
            <a:endParaRPr lang="th-TH" sz="6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1266" name="Picture 2" descr="กศน.ปักหมุด - YouTub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7" t="7845" r="6491" b="52679"/>
          <a:stretch/>
        </p:blipFill>
        <p:spPr bwMode="auto">
          <a:xfrm>
            <a:off x="2584828" y="1549253"/>
            <a:ext cx="4823515" cy="134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09D3911A-7522-4302-B656-50ED169CCA47}"/>
              </a:ext>
            </a:extLst>
          </p:cNvPr>
          <p:cNvSpPr txBox="1"/>
          <p:nvPr/>
        </p:nvSpPr>
        <p:spPr>
          <a:xfrm>
            <a:off x="3080579" y="2838417"/>
            <a:ext cx="8017573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/>
            <a:r>
              <a:rPr lang="th-TH" sz="3600" b="1" u="sng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ความก้าวหน้าข้อมูลผลการปฏิบัติการติดตามกลุ่มเป้าหมาย </a:t>
            </a:r>
          </a:p>
          <a:p>
            <a:pPr marL="457200"/>
            <a:r>
              <a:rPr lang="th-TH" sz="3600" b="1" u="sng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(จำนวนคนพิการ ผู้ด้อยโอกาส)</a:t>
            </a:r>
            <a:endParaRPr lang="en-US" sz="2400" b="1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indent="457200"/>
            <a:r>
              <a:rPr lang="th-TH" sz="28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กลุ่มเป้าหมาย จำนวน 470 คน </a:t>
            </a:r>
            <a:endParaRPr lang="en-US" sz="18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indent="457200"/>
            <a:r>
              <a:rPr lang="th-TH" sz="28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- กลุ่มเป้าหมายที่ติดตามพบตัว จำนวน 371 คน </a:t>
            </a:r>
            <a:endParaRPr lang="en-US" sz="18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indent="457200"/>
            <a:r>
              <a:rPr lang="th-TH" sz="28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- กลุ่มเป้าหมายที่ติดตามแล้วไม่พบตัว จำนวน 87คน </a:t>
            </a:r>
            <a:endParaRPr lang="en-US" sz="18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indent="457200"/>
            <a:r>
              <a:rPr lang="th-TH" sz="28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- กลุ่มเป้าหมายที่เสียชีวิต 12 คน</a:t>
            </a:r>
            <a:endParaRPr lang="en-US" sz="18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indent="457200"/>
            <a:r>
              <a:rPr lang="th-TH" sz="28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- กลุ่มเป้าหมายที่จบการศึกษา/กำลังศึกษาอยู่สถานศึกษาอื่น 182 คน</a:t>
            </a:r>
            <a:endParaRPr lang="en-US" sz="18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9" name="สี่เหลี่ยมผืนผ้า 8">
            <a:extLst>
              <a:ext uri="{FF2B5EF4-FFF2-40B4-BE49-F238E27FC236}">
                <a16:creationId xmlns:a16="http://schemas.microsoft.com/office/drawing/2014/main" id="{94F0A202-9396-41FD-998D-90410F3DC5B9}"/>
              </a:ext>
            </a:extLst>
          </p:cNvPr>
          <p:cNvSpPr/>
          <p:nvPr/>
        </p:nvSpPr>
        <p:spPr>
          <a:xfrm>
            <a:off x="1969569" y="5889901"/>
            <a:ext cx="9357647" cy="896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th-TH" sz="3600" b="1" dirty="0"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เข้าสู่ระบบการศึกษา ระดับการศึกษาขั้นพื้นฐาน</a:t>
            </a:r>
            <a:r>
              <a:rPr lang="th-TH" sz="3600" dirty="0">
                <a:solidFill>
                  <a:srgbClr val="C00000"/>
                </a:solidFill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  </a:t>
            </a:r>
            <a:r>
              <a:rPr lang="th-TH" sz="4800" b="1" dirty="0">
                <a:solidFill>
                  <a:srgbClr val="C00000"/>
                </a:solidFill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จำนวน 139 คน</a:t>
            </a:r>
            <a:endParaRPr lang="en-US" sz="2400" b="1" dirty="0">
              <a:solidFill>
                <a:srgbClr val="C00000"/>
              </a:solidFill>
              <a:latin typeface="Calibri" panose="020F0502020204030204" pitchFamily="34" charset="0"/>
              <a:ea typeface="DengXian"/>
              <a:cs typeface="Cordia New" panose="020B0304020202020204" pitchFamily="34" charset="-34"/>
            </a:endParaRPr>
          </a:p>
        </p:txBody>
      </p:sp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DA0AF630-0633-4E94-BB55-FE4D7E5B69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0"/>
          <a:stretch/>
        </p:blipFill>
        <p:spPr>
          <a:xfrm>
            <a:off x="8688462" y="67453"/>
            <a:ext cx="4346262" cy="276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5891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32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784997" y="171379"/>
            <a:ext cx="817441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54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05" y="168849"/>
            <a:ext cx="1435395" cy="14885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สี่เหลี่ยมผืนผ้า 1"/>
          <p:cNvSpPr/>
          <p:nvPr/>
        </p:nvSpPr>
        <p:spPr>
          <a:xfrm>
            <a:off x="1254642" y="1729335"/>
            <a:ext cx="103867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400" b="1" dirty="0">
                <a:ea typeface="DengXian"/>
                <a:cs typeface="TH SarabunPSK" panose="020B0500040200020003" pitchFamily="34" charset="-34"/>
              </a:rPr>
              <a:t>โครงการโรงเรียนคุณภาพและการสร้างเครือข่ายทรัพยากรร่วมกัน </a:t>
            </a:r>
            <a:endParaRPr lang="th-TH" sz="4400" dirty="0"/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 rotWithShape="1">
          <a:blip r:embed="rId4"/>
          <a:srcRect l="45099" t="31402" r="22434" b="19299"/>
          <a:stretch/>
        </p:blipFill>
        <p:spPr>
          <a:xfrm>
            <a:off x="615405" y="2777946"/>
            <a:ext cx="4075576" cy="3480963"/>
          </a:xfrm>
          <a:prstGeom prst="rect">
            <a:avLst/>
          </a:prstGeom>
        </p:spPr>
      </p:pic>
      <p:sp>
        <p:nvSpPr>
          <p:cNvPr id="10" name="สี่เหลี่ยมผืนผ้า 9"/>
          <p:cNvSpPr/>
          <p:nvPr/>
        </p:nvSpPr>
        <p:spPr>
          <a:xfrm>
            <a:off x="-1485481" y="6026609"/>
            <a:ext cx="784664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h-TH" sz="3600" b="1" dirty="0"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เป็นโรงเรียนนำร่องในปี 2565 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pic>
        <p:nvPicPr>
          <p:cNvPr id="11" name="Picture 2" descr="โรงเรียนวัดศรีมงคล(สถิตมงคลราษฎร์อุปถัมภ์) สพป.ชัยนาท : รายละเอียดสถานที่ :  Longdo Map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1" t="14998" r="5124" b="19480"/>
          <a:stretch/>
        </p:blipFill>
        <p:spPr bwMode="auto">
          <a:xfrm>
            <a:off x="5002959" y="2670544"/>
            <a:ext cx="3923234" cy="230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กลุ่ม 11">
            <a:extLst>
              <a:ext uri="{FF2B5EF4-FFF2-40B4-BE49-F238E27FC236}">
                <a16:creationId xmlns:a16="http://schemas.microsoft.com/office/drawing/2014/main" id="{9B426F85-ADAD-43C9-8D55-F8E1437785F2}"/>
              </a:ext>
            </a:extLst>
          </p:cNvPr>
          <p:cNvGrpSpPr/>
          <p:nvPr/>
        </p:nvGrpSpPr>
        <p:grpSpPr>
          <a:xfrm>
            <a:off x="4872206" y="5012258"/>
            <a:ext cx="7035570" cy="1784801"/>
            <a:chOff x="305187" y="2920226"/>
            <a:chExt cx="1636305" cy="1136776"/>
          </a:xfrm>
        </p:grpSpPr>
        <p:sp>
          <p:nvSpPr>
            <p:cNvPr id="13" name="สี่เหลี่ยมผืนผ้า: มุมมน 160">
              <a:extLst>
                <a:ext uri="{FF2B5EF4-FFF2-40B4-BE49-F238E27FC236}">
                  <a16:creationId xmlns:a16="http://schemas.microsoft.com/office/drawing/2014/main" id="{A6D7F10A-6445-4C57-BCAD-985A939CC36C}"/>
                </a:ext>
              </a:extLst>
            </p:cNvPr>
            <p:cNvSpPr/>
            <p:nvPr/>
          </p:nvSpPr>
          <p:spPr>
            <a:xfrm>
              <a:off x="346628" y="3037400"/>
              <a:ext cx="1594864" cy="930592"/>
            </a:xfrm>
            <a:prstGeom prst="roundRect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sz="3200"/>
            </a:p>
          </p:txBody>
        </p:sp>
        <p:sp>
          <p:nvSpPr>
            <p:cNvPr id="14" name="สี่เหลี่ยมผืนผ้า: มุมมนด้านบน 161">
              <a:extLst>
                <a:ext uri="{FF2B5EF4-FFF2-40B4-BE49-F238E27FC236}">
                  <a16:creationId xmlns:a16="http://schemas.microsoft.com/office/drawing/2014/main" id="{DE4E4243-9875-4AA6-903E-31708D652C34}"/>
                </a:ext>
              </a:extLst>
            </p:cNvPr>
            <p:cNvSpPr/>
            <p:nvPr/>
          </p:nvSpPr>
          <p:spPr>
            <a:xfrm>
              <a:off x="346628" y="2920226"/>
              <a:ext cx="1594864" cy="340388"/>
            </a:xfrm>
            <a:prstGeom prst="round2SameRect">
              <a:avLst/>
            </a:prstGeom>
            <a:solidFill>
              <a:srgbClr val="FF0066"/>
            </a:soli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3200"/>
            </a:p>
          </p:txBody>
        </p:sp>
        <p:sp>
          <p:nvSpPr>
            <p:cNvPr id="15" name="กล่องข้อความ 14">
              <a:extLst>
                <a:ext uri="{FF2B5EF4-FFF2-40B4-BE49-F238E27FC236}">
                  <a16:creationId xmlns:a16="http://schemas.microsoft.com/office/drawing/2014/main" id="{68F6D28A-66D4-4C79-9C45-AB51AE9F7409}"/>
                </a:ext>
              </a:extLst>
            </p:cNvPr>
            <p:cNvSpPr txBox="1"/>
            <p:nvPr/>
          </p:nvSpPr>
          <p:spPr>
            <a:xfrm>
              <a:off x="305187" y="2964575"/>
              <a:ext cx="1569532" cy="6861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200" b="1" dirty="0">
                  <a:solidFill>
                    <a:schemeClr val="bg1"/>
                  </a:solidFill>
                  <a:latin typeface="Browallia New" panose="020B0604020202020204" pitchFamily="34" charset="-34"/>
                  <a:cs typeface="Browallia New" panose="020B0604020202020204" pitchFamily="34" charset="-34"/>
                </a:rPr>
                <a:t>โรงเรียนวัดศรีมงคล ฯ (สถิตมงคลราษฎร์อุปถัมภ์)</a:t>
              </a:r>
            </a:p>
          </p:txBody>
        </p:sp>
        <p:grpSp>
          <p:nvGrpSpPr>
            <p:cNvPr id="16" name="กลุ่ม 15">
              <a:extLst>
                <a:ext uri="{FF2B5EF4-FFF2-40B4-BE49-F238E27FC236}">
                  <a16:creationId xmlns:a16="http://schemas.microsoft.com/office/drawing/2014/main" id="{D7A44B9D-63DB-43DB-A917-2F583DDA70ED}"/>
                </a:ext>
              </a:extLst>
            </p:cNvPr>
            <p:cNvGrpSpPr/>
            <p:nvPr/>
          </p:nvGrpSpPr>
          <p:grpSpPr>
            <a:xfrm>
              <a:off x="375728" y="3253283"/>
              <a:ext cx="1565764" cy="803719"/>
              <a:chOff x="273462" y="2433559"/>
              <a:chExt cx="1565764" cy="374075"/>
            </a:xfrm>
          </p:grpSpPr>
          <p:sp>
            <p:nvSpPr>
              <p:cNvPr id="17" name="กล่องข้อความ 16">
                <a:extLst>
                  <a:ext uri="{FF2B5EF4-FFF2-40B4-BE49-F238E27FC236}">
                    <a16:creationId xmlns:a16="http://schemas.microsoft.com/office/drawing/2014/main" id="{233943CE-44D5-4A5A-856E-DBA4D4705CBA}"/>
                  </a:ext>
                </a:extLst>
              </p:cNvPr>
              <p:cNvSpPr txBox="1"/>
              <p:nvPr/>
            </p:nvSpPr>
            <p:spPr>
              <a:xfrm>
                <a:off x="273462" y="2433559"/>
                <a:ext cx="1565764" cy="374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นักเรียน   1</a:t>
                </a:r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54</a:t>
                </a:r>
                <a:r>
                  <a:rPr lang="th-TH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คน</a:t>
                </a:r>
              </a:p>
              <a:p>
                <a:r>
                  <a:rPr lang="th-TH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ครู/บุคลากร   </a:t>
                </a:r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1</a:t>
                </a:r>
                <a:r>
                  <a:rPr lang="th-TH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7 คน</a:t>
                </a:r>
              </a:p>
              <a:p>
                <a:endParaRPr lang="th-TH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rowallia New" panose="020B0604020202020204" pitchFamily="34" charset="-34"/>
                  <a:cs typeface="Browallia New" panose="020B0604020202020204" pitchFamily="34" charset="-34"/>
                </a:endParaRPr>
              </a:p>
            </p:txBody>
          </p:sp>
          <p:sp>
            <p:nvSpPr>
              <p:cNvPr id="18" name="กล่องข้อความ 17">
                <a:extLst>
                  <a:ext uri="{FF2B5EF4-FFF2-40B4-BE49-F238E27FC236}">
                    <a16:creationId xmlns:a16="http://schemas.microsoft.com/office/drawing/2014/main" id="{EB017727-ACC2-409D-9ED9-79E5A0DBCB16}"/>
                  </a:ext>
                </a:extLst>
              </p:cNvPr>
              <p:cNvSpPr txBox="1"/>
              <p:nvPr/>
            </p:nvSpPr>
            <p:spPr>
              <a:xfrm>
                <a:off x="366386" y="2613927"/>
                <a:ext cx="1458290" cy="189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rowallia New" panose="020B0604020202020204" pitchFamily="34" charset="-34"/>
                  <a:cs typeface="Browallia New" panose="020B0604020202020204" pitchFamily="34" charset="-34"/>
                </a:endParaRPr>
              </a:p>
              <a:p>
                <a:pPr algn="r"/>
                <a:r>
                  <a:rPr lang="th-TH" sz="1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rowallia New" panose="020B0604020202020204" pitchFamily="34" charset="-34"/>
                    <a:cs typeface="Browallia New" panose="020B0604020202020204" pitchFamily="34" charset="-34"/>
                  </a:rPr>
                  <a:t>สังกัดสำนักงานเขตพื้นที่การศึกษาประถมศึกษาชัยนาท</a:t>
                </a:r>
              </a:p>
            </p:txBody>
          </p:sp>
        </p:grpSp>
      </p:grpSp>
      <p:sp>
        <p:nvSpPr>
          <p:cNvPr id="19" name="สี่เหลี่ยมผืนผ้า 18"/>
          <p:cNvSpPr/>
          <p:nvPr/>
        </p:nvSpPr>
        <p:spPr>
          <a:xfrm>
            <a:off x="9316918" y="4347255"/>
            <a:ext cx="29704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นายสำราญ แพร่หลาย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ผู้อำนวยการโรงเรียน</a:t>
            </a:r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0" name="รูปภาพ 1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7" t="17798" r="36927"/>
          <a:stretch/>
        </p:blipFill>
        <p:spPr>
          <a:xfrm>
            <a:off x="9895249" y="2203721"/>
            <a:ext cx="1618972" cy="2215485"/>
          </a:xfrm>
          <a:prstGeom prst="rect">
            <a:avLst/>
          </a:prstGeom>
        </p:spPr>
      </p:pic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51DF2176-B9BC-466A-9E59-84B3B43AE779}"/>
              </a:ext>
            </a:extLst>
          </p:cNvPr>
          <p:cNvSpPr/>
          <p:nvPr/>
        </p:nvSpPr>
        <p:spPr>
          <a:xfrm>
            <a:off x="6268918" y="5489622"/>
            <a:ext cx="60960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</a:pPr>
            <a:r>
              <a:rPr lang="th-TH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H SarabunPSK" panose="020B0500040200020003" pitchFamily="34" charset="-34"/>
              </a:rPr>
              <a:t>ได้รับการสนับสนุนงบประมาณ</a:t>
            </a:r>
          </a:p>
          <a:p>
            <a:pPr algn="ctr">
              <a:lnSpc>
                <a:spcPct val="107000"/>
              </a:lnSpc>
            </a:pPr>
            <a:r>
              <a:rPr lang="th-TH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H SarabunPSK" panose="020B0500040200020003" pitchFamily="34" charset="-34"/>
              </a:rPr>
              <a:t>จำนวน  350,000  บาท </a:t>
            </a:r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1885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1080654" y="253750"/>
            <a:ext cx="11111345" cy="115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847871" y="33447"/>
            <a:ext cx="889333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6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66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  <a:p>
            <a:pPr algn="r"/>
            <a:endParaRPr lang="th-TH" sz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02" y="73621"/>
            <a:ext cx="1848741" cy="1649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 rotWithShape="1">
          <a:blip r:embed="rId4"/>
          <a:srcRect l="45099" t="31402" r="22434" b="19299"/>
          <a:stretch/>
        </p:blipFill>
        <p:spPr>
          <a:xfrm>
            <a:off x="745603" y="2114728"/>
            <a:ext cx="4220489" cy="3604734"/>
          </a:xfrm>
          <a:prstGeom prst="rect">
            <a:avLst/>
          </a:prstGeom>
        </p:spPr>
      </p:pic>
      <p:sp>
        <p:nvSpPr>
          <p:cNvPr id="8" name="สี่เหลี่ยมผืนผ้า 7"/>
          <p:cNvSpPr/>
          <p:nvPr/>
        </p:nvSpPr>
        <p:spPr>
          <a:xfrm>
            <a:off x="-1366574" y="5558114"/>
            <a:ext cx="784664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h-TH" sz="3600" b="1" dirty="0"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เป็นโรงเรียนนำร่องในปี 2565 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9B426F85-ADAD-43C9-8D55-F8E1437785F2}"/>
              </a:ext>
            </a:extLst>
          </p:cNvPr>
          <p:cNvGrpSpPr/>
          <p:nvPr/>
        </p:nvGrpSpPr>
        <p:grpSpPr>
          <a:xfrm>
            <a:off x="4648935" y="4563810"/>
            <a:ext cx="7356935" cy="2277247"/>
            <a:chOff x="305187" y="2920226"/>
            <a:chExt cx="1636305" cy="1450425"/>
          </a:xfrm>
        </p:grpSpPr>
        <p:sp>
          <p:nvSpPr>
            <p:cNvPr id="11" name="สี่เหลี่ยมผืนผ้า: มุมมน 160">
              <a:extLst>
                <a:ext uri="{FF2B5EF4-FFF2-40B4-BE49-F238E27FC236}">
                  <a16:creationId xmlns:a16="http://schemas.microsoft.com/office/drawing/2014/main" id="{A6D7F10A-6445-4C57-BCAD-985A939CC36C}"/>
                </a:ext>
              </a:extLst>
            </p:cNvPr>
            <p:cNvSpPr/>
            <p:nvPr/>
          </p:nvSpPr>
          <p:spPr>
            <a:xfrm>
              <a:off x="346628" y="3037400"/>
              <a:ext cx="1594864" cy="1234003"/>
            </a:xfrm>
            <a:prstGeom prst="roundRect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sz="3200"/>
            </a:p>
          </p:txBody>
        </p:sp>
        <p:sp>
          <p:nvSpPr>
            <p:cNvPr id="12" name="สี่เหลี่ยมผืนผ้า: มุมมนด้านบน 161">
              <a:extLst>
                <a:ext uri="{FF2B5EF4-FFF2-40B4-BE49-F238E27FC236}">
                  <a16:creationId xmlns:a16="http://schemas.microsoft.com/office/drawing/2014/main" id="{DE4E4243-9875-4AA6-903E-31708D652C34}"/>
                </a:ext>
              </a:extLst>
            </p:cNvPr>
            <p:cNvSpPr/>
            <p:nvPr/>
          </p:nvSpPr>
          <p:spPr>
            <a:xfrm>
              <a:off x="346628" y="2920226"/>
              <a:ext cx="1594864" cy="340388"/>
            </a:xfrm>
            <a:prstGeom prst="round2SameRect">
              <a:avLst/>
            </a:prstGeom>
            <a:solidFill>
              <a:srgbClr val="FF0066"/>
            </a:soli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3200"/>
            </a:p>
          </p:txBody>
        </p:sp>
        <p:sp>
          <p:nvSpPr>
            <p:cNvPr id="13" name="กล่องข้อความ 12">
              <a:extLst>
                <a:ext uri="{FF2B5EF4-FFF2-40B4-BE49-F238E27FC236}">
                  <a16:creationId xmlns:a16="http://schemas.microsoft.com/office/drawing/2014/main" id="{68F6D28A-66D4-4C79-9C45-AB51AE9F7409}"/>
                </a:ext>
              </a:extLst>
            </p:cNvPr>
            <p:cNvSpPr txBox="1"/>
            <p:nvPr/>
          </p:nvSpPr>
          <p:spPr>
            <a:xfrm>
              <a:off x="305187" y="2964575"/>
              <a:ext cx="1569532" cy="3724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200" b="1" dirty="0">
                  <a:solidFill>
                    <a:schemeClr val="bg1"/>
                  </a:solidFill>
                  <a:latin typeface="Browallia New" panose="020B0604020202020204" pitchFamily="34" charset="-34"/>
                  <a:cs typeface="Browallia New" panose="020B0604020202020204" pitchFamily="34" charset="-34"/>
                </a:rPr>
                <a:t>โรงเรียนคุรุประชาสรรค์</a:t>
              </a:r>
            </a:p>
          </p:txBody>
        </p:sp>
        <p:grpSp>
          <p:nvGrpSpPr>
            <p:cNvPr id="14" name="กลุ่ม 13">
              <a:extLst>
                <a:ext uri="{FF2B5EF4-FFF2-40B4-BE49-F238E27FC236}">
                  <a16:creationId xmlns:a16="http://schemas.microsoft.com/office/drawing/2014/main" id="{D7A44B9D-63DB-43DB-A917-2F583DDA70ED}"/>
                </a:ext>
              </a:extLst>
            </p:cNvPr>
            <p:cNvGrpSpPr/>
            <p:nvPr/>
          </p:nvGrpSpPr>
          <p:grpSpPr>
            <a:xfrm>
              <a:off x="375728" y="3253286"/>
              <a:ext cx="1565764" cy="1117365"/>
              <a:chOff x="273462" y="2433559"/>
              <a:chExt cx="1565764" cy="520055"/>
            </a:xfrm>
          </p:grpSpPr>
          <p:sp>
            <p:nvSpPr>
              <p:cNvPr id="15" name="กล่องข้อความ 14">
                <a:extLst>
                  <a:ext uri="{FF2B5EF4-FFF2-40B4-BE49-F238E27FC236}">
                    <a16:creationId xmlns:a16="http://schemas.microsoft.com/office/drawing/2014/main" id="{233943CE-44D5-4A5A-856E-DBA4D4705CBA}"/>
                  </a:ext>
                </a:extLst>
              </p:cNvPr>
              <p:cNvSpPr txBox="1"/>
              <p:nvPr/>
            </p:nvSpPr>
            <p:spPr>
              <a:xfrm>
                <a:off x="273462" y="2433559"/>
                <a:ext cx="1565764" cy="52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นักเรียน   </a:t>
                </a:r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1,596 </a:t>
                </a:r>
                <a:r>
                  <a:rPr lang="th-TH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คน</a:t>
                </a:r>
              </a:p>
              <a:p>
                <a:r>
                  <a:rPr lang="th-TH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ครู/บุคลากร   </a:t>
                </a:r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87 </a:t>
                </a:r>
                <a:r>
                  <a:rPr lang="th-TH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คน</a:t>
                </a:r>
              </a:p>
              <a:p>
                <a:r>
                  <a:rPr lang="th-TH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ห้องเรียน   </a:t>
                </a:r>
                <a:r>
                  <a:rPr lang="en-US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46 </a:t>
                </a:r>
                <a:r>
                  <a:rPr lang="th-TH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ห้อง</a:t>
                </a:r>
              </a:p>
              <a:p>
                <a:endParaRPr lang="th-TH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rowallia New" panose="020B0604020202020204" pitchFamily="34" charset="-34"/>
                  <a:cs typeface="Browallia New" panose="020B0604020202020204" pitchFamily="34" charset="-34"/>
                </a:endParaRPr>
              </a:p>
            </p:txBody>
          </p:sp>
          <p:sp>
            <p:nvSpPr>
              <p:cNvPr id="16" name="กล่องข้อความ 15">
                <a:extLst>
                  <a:ext uri="{FF2B5EF4-FFF2-40B4-BE49-F238E27FC236}">
                    <a16:creationId xmlns:a16="http://schemas.microsoft.com/office/drawing/2014/main" id="{EB017727-ACC2-409D-9ED9-79E5A0DBCB16}"/>
                  </a:ext>
                </a:extLst>
              </p:cNvPr>
              <p:cNvSpPr txBox="1"/>
              <p:nvPr/>
            </p:nvSpPr>
            <p:spPr>
              <a:xfrm>
                <a:off x="346514" y="2763088"/>
                <a:ext cx="1458290" cy="15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rowallia New" panose="020B0604020202020204" pitchFamily="34" charset="-34"/>
                  <a:cs typeface="Browallia New" panose="020B0604020202020204" pitchFamily="34" charset="-34"/>
                </a:endParaRPr>
              </a:p>
              <a:p>
                <a:pPr algn="r"/>
                <a:r>
                  <a:rPr lang="th-TH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rowallia New" panose="020B0604020202020204" pitchFamily="34" charset="-34"/>
                    <a:cs typeface="Browallia New" panose="020B0604020202020204" pitchFamily="34" charset="-34"/>
                  </a:rPr>
                  <a:t>สังกัดสำนักงานเขตพื้นที่การศึกษามัธยมศึกษาอุทัยธานี ชัยนาท</a:t>
                </a:r>
              </a:p>
            </p:txBody>
          </p:sp>
        </p:grpSp>
      </p:grpSp>
      <p:sp>
        <p:nvSpPr>
          <p:cNvPr id="17" name="สี่เหลี่ยมผืนผ้า 16"/>
          <p:cNvSpPr/>
          <p:nvPr/>
        </p:nvSpPr>
        <p:spPr>
          <a:xfrm>
            <a:off x="9136444" y="3819591"/>
            <a:ext cx="29704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นายเผด็จ สุ</a:t>
            </a:r>
            <a:r>
              <a:rPr lang="th-TH" sz="2000" b="1" dirty="0" err="1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พันธา</a:t>
            </a:r>
            <a:endParaRPr lang="th-TH" sz="2000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ผู้อำนวยการโรงเรียน</a:t>
            </a:r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8" name="Picture 2" descr="ประกาศในโลกรู้ ks คุรุประชาสรรค์ | Dek-D.co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41668" r="19933" b="8082"/>
          <a:stretch/>
        </p:blipFill>
        <p:spPr bwMode="auto">
          <a:xfrm>
            <a:off x="5192271" y="2495828"/>
            <a:ext cx="4046442" cy="201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รูปภาพ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3" t="13133" r="14611" b="28847"/>
          <a:stretch/>
        </p:blipFill>
        <p:spPr>
          <a:xfrm>
            <a:off x="9653707" y="2026945"/>
            <a:ext cx="1881689" cy="1871941"/>
          </a:xfrm>
          <a:prstGeom prst="rect">
            <a:avLst/>
          </a:prstGeom>
        </p:spPr>
      </p:pic>
      <p:cxnSp>
        <p:nvCxnSpPr>
          <p:cNvPr id="9" name="ลูกศรเชื่อมต่อแบบตรง 8"/>
          <p:cNvCxnSpPr>
            <a:cxnSpLocks/>
          </p:cNvCxnSpPr>
          <p:nvPr/>
        </p:nvCxnSpPr>
        <p:spPr>
          <a:xfrm flipH="1">
            <a:off x="3806456" y="3846508"/>
            <a:ext cx="1488083" cy="84253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037CC79D-AE20-49F4-A1DD-5D31B2533737}"/>
              </a:ext>
            </a:extLst>
          </p:cNvPr>
          <p:cNvSpPr/>
          <p:nvPr/>
        </p:nvSpPr>
        <p:spPr>
          <a:xfrm>
            <a:off x="7665592" y="5312631"/>
            <a:ext cx="36647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solidFill>
                  <a:srgbClr val="FF0000"/>
                </a:solidFill>
                <a:ea typeface="Calibri" panose="020F0502020204030204" pitchFamily="34" charset="0"/>
                <a:cs typeface="TH SarabunPSK" panose="020B0500040200020003" pitchFamily="34" charset="-34"/>
              </a:rPr>
              <a:t>ได้รับการจัดสรรงบประมาณ</a:t>
            </a:r>
          </a:p>
          <a:p>
            <a:pPr algn="ctr"/>
            <a:r>
              <a:rPr lang="th-TH" sz="3200" b="1" dirty="0">
                <a:solidFill>
                  <a:srgbClr val="FF0000"/>
                </a:solidFill>
                <a:ea typeface="Calibri" panose="020F0502020204030204" pitchFamily="34" charset="0"/>
                <a:cs typeface="TH SarabunPSK" panose="020B0500040200020003" pitchFamily="34" charset="-34"/>
              </a:rPr>
              <a:t>จำนวน 300,000 บาท</a:t>
            </a:r>
            <a:endParaRPr lang="th-TH" sz="3200" b="1" dirty="0">
              <a:solidFill>
                <a:srgbClr val="FF0000"/>
              </a:solidFill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EDC89A12-23BC-4B1F-BBC9-EA8DEC7E7CE4}"/>
              </a:ext>
            </a:extLst>
          </p:cNvPr>
          <p:cNvSpPr/>
          <p:nvPr/>
        </p:nvSpPr>
        <p:spPr>
          <a:xfrm>
            <a:off x="1571378" y="1468242"/>
            <a:ext cx="76673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5400" b="1" dirty="0">
                <a:ea typeface="DengXian"/>
                <a:cs typeface="TH SarabunPSK" panose="020B0500040200020003" pitchFamily="34" charset="-34"/>
              </a:rPr>
              <a:t>โรงเรียนคุณภาพ </a:t>
            </a:r>
            <a:endParaRPr lang="th-TH" sz="5400" dirty="0"/>
          </a:p>
        </p:txBody>
      </p:sp>
    </p:spTree>
    <p:extLst>
      <p:ext uri="{BB962C8B-B14F-4D97-AF65-F5344CB8AC3E}">
        <p14:creationId xmlns:p14="http://schemas.microsoft.com/office/powerpoint/2010/main" val="2107089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0" y="1"/>
            <a:ext cx="12191999" cy="138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กล่องข้อความ 10"/>
          <p:cNvSpPr txBox="1"/>
          <p:nvPr/>
        </p:nvSpPr>
        <p:spPr>
          <a:xfrm>
            <a:off x="-454254" y="125081"/>
            <a:ext cx="113798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           </a:t>
            </a:r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15" name="รูปภาพ 14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" y="67453"/>
            <a:ext cx="1558262" cy="15641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0A6D5DBD-EF21-45B8-AB29-3EBA98898634}"/>
              </a:ext>
            </a:extLst>
          </p:cNvPr>
          <p:cNvSpPr txBox="1"/>
          <p:nvPr/>
        </p:nvSpPr>
        <p:spPr>
          <a:xfrm>
            <a:off x="1696844" y="1384347"/>
            <a:ext cx="10334847" cy="769441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โครงการอาชีวะอยู่ประจำ เรียนฟรี มีอาชีพ ในพื้นที่จังหวัดชัยนาท 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39684" y="2395758"/>
            <a:ext cx="776082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th-TH" b="1" dirty="0"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สถานศึกษาที่เข้าโครงการ</a:t>
            </a:r>
            <a:r>
              <a:rPr lang="th-TH" sz="3600" b="1" dirty="0">
                <a:solidFill>
                  <a:srgbClr val="C00000"/>
                </a:solidFill>
                <a:latin typeface="Calibri" panose="020F0502020204030204" pitchFamily="34" charset="0"/>
                <a:ea typeface="DengXian"/>
                <a:cs typeface="TH SarabunPSK" panose="020B0500040200020003" pitchFamily="34" charset="-34"/>
              </a:rPr>
              <a:t>วิทยาลัยเกษตรและเทคโนโลยีชัยนาท</a:t>
            </a:r>
            <a:endParaRPr lang="th-TH" sz="3600" b="1" dirty="0">
              <a:solidFill>
                <a:srgbClr val="C00000"/>
              </a:solidFill>
            </a:endParaRPr>
          </a:p>
        </p:txBody>
      </p:sp>
      <p:pic>
        <p:nvPicPr>
          <p:cNvPr id="5122" name="Picture 2" descr="วิทยาลัยเกษตรและเทคโนโลยีชัยนาท | Yomaps.net">
            <a:extLst>
              <a:ext uri="{FF2B5EF4-FFF2-40B4-BE49-F238E27FC236}">
                <a16:creationId xmlns:a16="http://schemas.microsoft.com/office/drawing/2014/main" id="{D8E7DD05-EA3C-4151-AA97-0412CB144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8" y="3203375"/>
            <a:ext cx="2310071" cy="153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C26704C8-06E9-4AA7-A872-A2C474133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8" y="4817759"/>
            <a:ext cx="2348622" cy="132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สี่เหลี่ยมผืนผ้า 17">
            <a:extLst>
              <a:ext uri="{FF2B5EF4-FFF2-40B4-BE49-F238E27FC236}">
                <a16:creationId xmlns:a16="http://schemas.microsoft.com/office/drawing/2014/main" id="{21D8A8AD-C5D9-49C4-BDBC-31A4CE2FD4CA}"/>
              </a:ext>
            </a:extLst>
          </p:cNvPr>
          <p:cNvSpPr/>
          <p:nvPr/>
        </p:nvSpPr>
        <p:spPr>
          <a:xfrm>
            <a:off x="2577965" y="5245798"/>
            <a:ext cx="9453726" cy="1854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latin typeface="TH SarabunPSK" panose="020B0500040200020003" pitchFamily="34" charset="-34"/>
                <a:ea typeface="DengXian"/>
                <a:cs typeface="TH SarabunPSK" panose="020B0500040200020003" pitchFamily="34" charset="-34"/>
              </a:rPr>
              <a:t>ปรับปรุงที่พักและหอพักนักเรียนชาย-หญิง เพื่อรองรับนักเรียนนักศึกษาใหม่ จำนวน </a:t>
            </a:r>
            <a:r>
              <a:rPr lang="th-TH" sz="36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3 แห่ง </a:t>
            </a:r>
            <a:r>
              <a:rPr lang="th-TH" sz="4800" b="1" dirty="0">
                <a:latin typeface="TH SarabunPSK" panose="020B0500040200020003" pitchFamily="34" charset="-34"/>
                <a:ea typeface="DengXian"/>
                <a:cs typeface="TH SarabunPSK" panose="020B0500040200020003" pitchFamily="34" charset="-34"/>
              </a:rPr>
              <a:t> </a:t>
            </a:r>
            <a:endParaRPr lang="th-TH" sz="3600" b="1" dirty="0">
              <a:latin typeface="TH SarabunPSK" panose="020B0500040200020003" pitchFamily="34" charset="-34"/>
              <a:ea typeface="DengXian"/>
              <a:cs typeface="TH SarabunPSK" panose="020B0500040200020003" pitchFamily="34" charset="-34"/>
            </a:endParaRPr>
          </a:p>
          <a:p>
            <a:pPr>
              <a:lnSpc>
                <a:spcPct val="115000"/>
              </a:lnSpc>
            </a:pPr>
            <a:r>
              <a:rPr lang="th-TH" dirty="0">
                <a:latin typeface="TH SarabunPSK" panose="020B0500040200020003" pitchFamily="34" charset="-34"/>
                <a:ea typeface="DengXian"/>
                <a:cs typeface="TH SarabunPSK" panose="020B0500040200020003" pitchFamily="34" charset="-34"/>
              </a:rPr>
              <a:t>    </a:t>
            </a:r>
            <a:endParaRPr lang="en-US" sz="1800" dirty="0">
              <a:effectLst/>
              <a:latin typeface="TH SarabunPSK" panose="020B0500040200020003" pitchFamily="34" charset="-34"/>
              <a:ea typeface="DengXian"/>
              <a:cs typeface="TH SarabunPSK" panose="020B0500040200020003" pitchFamily="34" charset="-34"/>
            </a:endParaRP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2FB01FE7-1338-4F30-90FF-12B78A6841D2}"/>
              </a:ext>
            </a:extLst>
          </p:cNvPr>
          <p:cNvSpPr txBox="1"/>
          <p:nvPr/>
        </p:nvSpPr>
        <p:spPr>
          <a:xfrm>
            <a:off x="2863915" y="3231025"/>
            <a:ext cx="643970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u="sng" dirty="0">
                <a:solidFill>
                  <a:srgbClr val="FF00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กลุ่มเป้าหมาย</a:t>
            </a:r>
            <a:r>
              <a:rPr lang="th-TH" sz="3600" b="1" dirty="0">
                <a:solidFill>
                  <a:srgbClr val="00206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นักศึกษา จำนวน 60 คน</a:t>
            </a:r>
          </a:p>
          <a:p>
            <a:r>
              <a:rPr lang="th-TH" sz="4800" b="1" dirty="0">
                <a:solidFill>
                  <a:srgbClr val="00206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ผลการดำเนินงาน</a:t>
            </a:r>
          </a:p>
          <a:p>
            <a:r>
              <a:rPr lang="th-TH" sz="4000" b="1" u="sng" dirty="0">
                <a:solidFill>
                  <a:srgbClr val="FF00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มีนักศึกษาเข้าร่วมโครงการ </a:t>
            </a:r>
            <a:r>
              <a:rPr lang="th-TH" sz="4000" b="1" dirty="0">
                <a:solidFill>
                  <a:srgbClr val="00206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จำนวน 25 คน </a:t>
            </a:r>
          </a:p>
        </p:txBody>
      </p:sp>
      <p:pic>
        <p:nvPicPr>
          <p:cNvPr id="1028" name="Picture 4" descr="รูปไอคอนเครื่องหมายถูกสีเขียว PNG , ไอคอนเครื่องหมายถูก, ไอคอนสี,  ไอคอนสีเขียวภาพ PNG และ เวกเตอร์ สำหรับการดาวน์โหลดฟรี | สัญญาณ,  อินเทอร์เน็ต, ไอคอน">
            <a:extLst>
              <a:ext uri="{FF2B5EF4-FFF2-40B4-BE49-F238E27FC236}">
                <a16:creationId xmlns:a16="http://schemas.microsoft.com/office/drawing/2014/main" id="{B932AE1F-1AD3-4172-80C4-AD5E2F3067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0" t="8711" r="9497" b="10149"/>
          <a:stretch/>
        </p:blipFill>
        <p:spPr bwMode="auto">
          <a:xfrm>
            <a:off x="2405247" y="3934517"/>
            <a:ext cx="548007" cy="54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5D3F3BA8-B89E-4819-8FE6-18DD0BAD6312}"/>
              </a:ext>
            </a:extLst>
          </p:cNvPr>
          <p:cNvSpPr txBox="1"/>
          <p:nvPr/>
        </p:nvSpPr>
        <p:spPr>
          <a:xfrm>
            <a:off x="8759007" y="4496051"/>
            <a:ext cx="47019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b="1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นางวันทนา โพธิ์รัง</a:t>
            </a:r>
          </a:p>
          <a:p>
            <a:pPr algn="ctr"/>
            <a:r>
              <a:rPr lang="th-TH" sz="2000" b="1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ผู้อำนวยการสถานศึกษา</a:t>
            </a:r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9291EB93-019C-45B9-97FE-B8D5E5C3D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958" y="2349542"/>
            <a:ext cx="1666085" cy="205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1662C12B-4E49-4FDB-BBF8-DD05C427C88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5099" t="31402" r="22434" b="19299"/>
          <a:stretch/>
        </p:blipFill>
        <p:spPr>
          <a:xfrm>
            <a:off x="7781806" y="2159477"/>
            <a:ext cx="2495152" cy="2131118"/>
          </a:xfrm>
          <a:prstGeom prst="rect">
            <a:avLst/>
          </a:prstGeom>
        </p:spPr>
      </p:pic>
      <p:cxnSp>
        <p:nvCxnSpPr>
          <p:cNvPr id="19" name="ลูกศรเชื่อมต่อแบบตรง 18">
            <a:extLst>
              <a:ext uri="{FF2B5EF4-FFF2-40B4-BE49-F238E27FC236}">
                <a16:creationId xmlns:a16="http://schemas.microsoft.com/office/drawing/2014/main" id="{835FD131-784C-4B38-9E02-B9D0ECED3FBF}"/>
              </a:ext>
            </a:extLst>
          </p:cNvPr>
          <p:cNvCxnSpPr>
            <a:cxnSpLocks/>
          </p:cNvCxnSpPr>
          <p:nvPr/>
        </p:nvCxnSpPr>
        <p:spPr>
          <a:xfrm flipV="1">
            <a:off x="7527851" y="2609744"/>
            <a:ext cx="1775769" cy="23978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8913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0" y="1"/>
            <a:ext cx="12191999" cy="100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กล่องข้อความ 10"/>
          <p:cNvSpPr txBox="1"/>
          <p:nvPr/>
        </p:nvSpPr>
        <p:spPr>
          <a:xfrm>
            <a:off x="-1520064" y="-245576"/>
            <a:ext cx="113798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           </a:t>
            </a:r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15" name="รูปภาพ 14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34" y="25627"/>
            <a:ext cx="1052622" cy="9837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0A6D5DBD-EF21-45B8-AB29-3EBA98898634}"/>
              </a:ext>
            </a:extLst>
          </p:cNvPr>
          <p:cNvSpPr txBox="1"/>
          <p:nvPr/>
        </p:nvSpPr>
        <p:spPr>
          <a:xfrm>
            <a:off x="12792" y="1085066"/>
            <a:ext cx="11354697" cy="923330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5400" b="1" dirty="0">
                <a:solidFill>
                  <a:schemeClr val="bg1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โครงการ</a:t>
            </a:r>
            <a:r>
              <a:rPr lang="th-TH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แก้ไขปัญหาหนี้สินครูและบุคลากรทางการศึกษาของกระทรวงศึกษาธิการ</a:t>
            </a:r>
            <a:endParaRPr lang="en-US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B2153A05-8799-46DE-BC46-46A6F56ED40E}"/>
              </a:ext>
            </a:extLst>
          </p:cNvPr>
          <p:cNvSpPr txBox="1"/>
          <p:nvPr/>
        </p:nvSpPr>
        <p:spPr>
          <a:xfrm>
            <a:off x="1215577" y="2084039"/>
            <a:ext cx="94048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effectLst/>
                <a:latin typeface="TH SarabunPSK" panose="020B0500040200020003" pitchFamily="34" charset="-34"/>
                <a:ea typeface="Sarabun"/>
                <a:cs typeface="TH SarabunPSK" panose="020B0500040200020003" pitchFamily="34" charset="-34"/>
              </a:rPr>
              <a:t>ครูที่ลงทะเบียนผ่านระบบเข้าร่วมมาตรการแก้ไขปัญหาหนี้สินครูฯ</a:t>
            </a:r>
            <a:endParaRPr lang="th-TH" sz="3600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id="{2E23CC85-73A5-4377-8024-0BCDC2185944}"/>
              </a:ext>
            </a:extLst>
          </p:cNvPr>
          <p:cNvSpPr txBox="1"/>
          <p:nvPr/>
        </p:nvSpPr>
        <p:spPr>
          <a:xfrm>
            <a:off x="1237460" y="2904698"/>
            <a:ext cx="105642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ปรับลดอัตราดอกเบี้ยเงินฝากของสหกรณ์ออมทรัพย์ให้</a:t>
            </a:r>
            <a:r>
              <a:rPr lang="th-TH" sz="3600" b="1" dirty="0" err="1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ต่ำลง</a:t>
            </a:r>
            <a:r>
              <a:rPr lang="th-TH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ไม่เกิน </a:t>
            </a:r>
            <a:r>
              <a:rPr lang="en-US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3</a:t>
            </a:r>
            <a:r>
              <a:rPr lang="th-TH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% และอัตราดอกเบี้ยเงินกู้ให้สอดคล้องกับสินเชื่อที่มีอัตราความเสี่ยงต่ำ </a:t>
            </a:r>
            <a:r>
              <a:rPr lang="en-US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4</a:t>
            </a:r>
            <a:r>
              <a:rPr lang="th-TH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.</a:t>
            </a:r>
            <a:r>
              <a:rPr lang="en-US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5 </a:t>
            </a:r>
            <a:r>
              <a:rPr lang="th-TH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– </a:t>
            </a:r>
            <a:r>
              <a:rPr lang="en-US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5</a:t>
            </a:r>
            <a:r>
              <a:rPr lang="th-TH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.</a:t>
            </a:r>
            <a:r>
              <a:rPr lang="en-US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0</a:t>
            </a:r>
            <a:r>
              <a:rPr lang="th-TH" sz="36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% </a:t>
            </a:r>
            <a:endParaRPr lang="th-TH" sz="36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B1B2C527-0B1F-4CB5-A370-817881EADA2E}"/>
              </a:ext>
            </a:extLst>
          </p:cNvPr>
          <p:cNvSpPr txBox="1"/>
          <p:nvPr/>
        </p:nvSpPr>
        <p:spPr>
          <a:xfrm>
            <a:off x="1215575" y="4127631"/>
            <a:ext cx="104029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600" b="1" dirty="0">
                <a:solidFill>
                  <a:schemeClr val="accent2">
                    <a:lumMod val="50000"/>
                  </a:schemeClr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ปรับ ลดดอกเบี้ยเงินกู้ทุกประเภท ลงจากเดิม ร้อยละ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5.75 </a:t>
            </a:r>
            <a:r>
              <a:rPr lang="th-TH" sz="3600" b="1" dirty="0">
                <a:solidFill>
                  <a:schemeClr val="accent2">
                    <a:lumMod val="50000"/>
                  </a:schemeClr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บาทต่อปี                             คงเหลือร้อยละ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5.25 </a:t>
            </a:r>
            <a:r>
              <a:rPr lang="th-TH" sz="3600" b="1" dirty="0">
                <a:solidFill>
                  <a:schemeClr val="accent2">
                    <a:lumMod val="50000"/>
                  </a:schemeClr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บาทต่อปี ตั้งแต่วันที่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 </a:t>
            </a:r>
            <a:r>
              <a:rPr lang="th-TH" sz="3600" b="1" dirty="0">
                <a:solidFill>
                  <a:schemeClr val="accent2">
                    <a:lumMod val="50000"/>
                  </a:schemeClr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มีนาคม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2565 </a:t>
            </a:r>
            <a:endParaRPr lang="th-TH" sz="3600" b="1" dirty="0">
              <a:solidFill>
                <a:schemeClr val="accent2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2290" name="Picture 2" descr="ชอบ แรงจูงใจ คำ - ภาพฟรีบน Pixabay">
            <a:extLst>
              <a:ext uri="{FF2B5EF4-FFF2-40B4-BE49-F238E27FC236}">
                <a16:creationId xmlns:a16="http://schemas.microsoft.com/office/drawing/2014/main" id="{6B28AAD1-7DD7-4113-8E4F-A757C309D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27" y="2110538"/>
            <a:ext cx="687923" cy="68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ชอบ แรงจูงใจ คำ - ภาพฟรีบน Pixabay">
            <a:extLst>
              <a:ext uri="{FF2B5EF4-FFF2-40B4-BE49-F238E27FC236}">
                <a16:creationId xmlns:a16="http://schemas.microsoft.com/office/drawing/2014/main" id="{66169900-DBE7-4C6E-8414-F2E1287AB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63" y="2957229"/>
            <a:ext cx="687923" cy="68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ชอบ แรงจูงใจ คำ - ภาพฟรีบน Pixabay">
            <a:extLst>
              <a:ext uri="{FF2B5EF4-FFF2-40B4-BE49-F238E27FC236}">
                <a16:creationId xmlns:a16="http://schemas.microsoft.com/office/drawing/2014/main" id="{092B8852-AD8A-4BAA-A5DB-8B5592FE4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98" y="4193257"/>
            <a:ext cx="687923" cy="68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B3411761-4867-4DCA-B101-509135CC58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9" t="-1579" r="9616" b="1579"/>
          <a:stretch/>
        </p:blipFill>
        <p:spPr>
          <a:xfrm>
            <a:off x="9953638" y="70375"/>
            <a:ext cx="2144548" cy="2497179"/>
          </a:xfrm>
          <a:prstGeom prst="rect">
            <a:avLst/>
          </a:prstGeom>
        </p:spPr>
      </p:pic>
      <p:pic>
        <p:nvPicPr>
          <p:cNvPr id="14" name="Picture 2" descr="ชอบ แรงจูงใจ คำ - ภาพฟรีบน Pixabay">
            <a:extLst>
              <a:ext uri="{FF2B5EF4-FFF2-40B4-BE49-F238E27FC236}">
                <a16:creationId xmlns:a16="http://schemas.microsoft.com/office/drawing/2014/main" id="{8BB0C2EA-DE77-4D15-B3FA-C47A811C5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24" y="5270519"/>
            <a:ext cx="687923" cy="68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ชอบ แรงจูงใจ คำ - ภาพฟรีบน Pixabay">
            <a:extLst>
              <a:ext uri="{FF2B5EF4-FFF2-40B4-BE49-F238E27FC236}">
                <a16:creationId xmlns:a16="http://schemas.microsoft.com/office/drawing/2014/main" id="{9C333F0C-EADD-463F-96DD-2E17331C2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23" y="6100838"/>
            <a:ext cx="687923" cy="68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กล่องข้อความ 20">
            <a:extLst>
              <a:ext uri="{FF2B5EF4-FFF2-40B4-BE49-F238E27FC236}">
                <a16:creationId xmlns:a16="http://schemas.microsoft.com/office/drawing/2014/main" id="{DFA8DA01-9EA3-459F-9DB5-AB4B6B12CF24}"/>
              </a:ext>
            </a:extLst>
          </p:cNvPr>
          <p:cNvSpPr txBox="1"/>
          <p:nvPr/>
        </p:nvSpPr>
        <p:spPr>
          <a:xfrm>
            <a:off x="1172775" y="6030683"/>
            <a:ext cx="6922546" cy="662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900430" algn="l"/>
              </a:tabLst>
            </a:pPr>
            <a:r>
              <a:rPr lang="th-TH" sz="3600" b="1" dirty="0">
                <a:solidFill>
                  <a:srgbClr val="00B05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มีการเสริมสร้างวินัยและการวางแผนทางการเงิน</a:t>
            </a:r>
            <a:endParaRPr lang="en-US" sz="2400" b="1" dirty="0">
              <a:solidFill>
                <a:srgbClr val="00B05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22" name="กล่องข้อความ 21">
            <a:extLst>
              <a:ext uri="{FF2B5EF4-FFF2-40B4-BE49-F238E27FC236}">
                <a16:creationId xmlns:a16="http://schemas.microsoft.com/office/drawing/2014/main" id="{B8C150E8-808E-4E04-845A-C637370248B3}"/>
              </a:ext>
            </a:extLst>
          </p:cNvPr>
          <p:cNvSpPr txBox="1"/>
          <p:nvPr/>
        </p:nvSpPr>
        <p:spPr>
          <a:xfrm>
            <a:off x="1172775" y="5270519"/>
            <a:ext cx="10594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600" b="1" dirty="0">
                <a:solidFill>
                  <a:srgbClr val="FF33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กศน.แต่งตั้งคณะกรรมการแก้ไขปัญหาหนี้สินครูและบุคลากรทางการศึกษา </a:t>
            </a:r>
            <a:endParaRPr lang="th-TH" sz="3600" b="1" dirty="0">
              <a:solidFill>
                <a:srgbClr val="FF33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765785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0" y="1"/>
            <a:ext cx="12191999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กล่องข้อความ 10"/>
          <p:cNvSpPr txBox="1"/>
          <p:nvPr/>
        </p:nvSpPr>
        <p:spPr>
          <a:xfrm>
            <a:off x="-1510272" y="172423"/>
            <a:ext cx="113798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           </a:t>
            </a:r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15" name="รูปภาพ 14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" y="67453"/>
            <a:ext cx="1558262" cy="156415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A71FC724-7D3A-4E08-BBF4-715C6052CB83}"/>
              </a:ext>
            </a:extLst>
          </p:cNvPr>
          <p:cNvSpPr/>
          <p:nvPr/>
        </p:nvSpPr>
        <p:spPr>
          <a:xfrm>
            <a:off x="1230724" y="1906685"/>
            <a:ext cx="9730549" cy="21852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5400" b="1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ศูนย์อำนวยการช่วยเหลือสถานศึกษา</a:t>
            </a:r>
          </a:p>
          <a:p>
            <a:pPr algn="ctr"/>
            <a:r>
              <a:rPr lang="th-TH" sz="5400" b="1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ประสบภัยพิบัติกระทรวงศึกษาธิการจังหวัดชัยนาท </a:t>
            </a:r>
            <a:endParaRPr lang="th-TH" sz="5400" dirty="0">
              <a:cs typeface="+mj-cs"/>
            </a:endParaRPr>
          </a:p>
          <a:p>
            <a:endParaRPr lang="th-TH" dirty="0"/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BF99C686-127C-4541-9CF9-DEABBE896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8" y="3531387"/>
            <a:ext cx="4728269" cy="3154190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E510C15F-7758-4984-9619-AA9150124D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5077" y="3531387"/>
            <a:ext cx="4728269" cy="315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708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F2664384-8C8A-449A-9460-854853A9E89D}"/>
              </a:ext>
            </a:extLst>
          </p:cNvPr>
          <p:cNvSpPr/>
          <p:nvPr/>
        </p:nvSpPr>
        <p:spPr>
          <a:xfrm>
            <a:off x="6920" y="2059740"/>
            <a:ext cx="12191995" cy="4798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150229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8501587" y="2258758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49641" y="3332939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1026" name="Picture 2" descr="คณะผู้บริหาร – มหาวิทยาลัยราชภัฏจันทรเกษม">
            <a:extLst>
              <a:ext uri="{FF2B5EF4-FFF2-40B4-BE49-F238E27FC236}">
                <a16:creationId xmlns:a16="http://schemas.microsoft.com/office/drawing/2014/main" id="{3803E05C-CA26-424C-83F7-DC47863EF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9896" r="899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919" y="1261293"/>
            <a:ext cx="4737034" cy="473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รูปภาพ 34">
            <a:extLst>
              <a:ext uri="{FF2B5EF4-FFF2-40B4-BE49-F238E27FC236}">
                <a16:creationId xmlns:a16="http://schemas.microsoft.com/office/drawing/2014/main" id="{8F2FD475-E506-4593-AB27-5227B2A78E0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949" y="5069570"/>
            <a:ext cx="5444387" cy="1880766"/>
          </a:xfrm>
          <a:prstGeom prst="rect">
            <a:avLst/>
          </a:prstGeom>
        </p:spPr>
      </p:pic>
      <p:sp>
        <p:nvSpPr>
          <p:cNvPr id="37" name="สี่เหลี่ยมผืนผ้า 36">
            <a:extLst>
              <a:ext uri="{FF2B5EF4-FFF2-40B4-BE49-F238E27FC236}">
                <a16:creationId xmlns:a16="http://schemas.microsoft.com/office/drawing/2014/main" id="{EB48DEE3-0497-4C4B-997F-FB7F52FF8162}"/>
              </a:ext>
            </a:extLst>
          </p:cNvPr>
          <p:cNvSpPr/>
          <p:nvPr/>
        </p:nvSpPr>
        <p:spPr>
          <a:xfrm>
            <a:off x="3668005" y="5431721"/>
            <a:ext cx="51882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ดร.วิจิตร จารุโณประถัมภ์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ประธานอนุกรรมการบริหารราชการเชิงยุทธศาสตร์</a:t>
            </a:r>
          </a:p>
        </p:txBody>
      </p:sp>
    </p:spTree>
    <p:extLst>
      <p:ext uri="{BB962C8B-B14F-4D97-AF65-F5344CB8AC3E}">
        <p14:creationId xmlns:p14="http://schemas.microsoft.com/office/powerpoint/2010/main" val="1476957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0" y="1"/>
            <a:ext cx="12191999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กล่องข้อความ 10"/>
          <p:cNvSpPr txBox="1"/>
          <p:nvPr/>
        </p:nvSpPr>
        <p:spPr>
          <a:xfrm>
            <a:off x="-1510272" y="172423"/>
            <a:ext cx="113798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           </a:t>
            </a:r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15" name="รูปภาพ 14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" y="67453"/>
            <a:ext cx="1558262" cy="15641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0A6D5DBD-EF21-45B8-AB29-3EBA98898634}"/>
              </a:ext>
            </a:extLst>
          </p:cNvPr>
          <p:cNvSpPr txBox="1"/>
          <p:nvPr/>
        </p:nvSpPr>
        <p:spPr>
          <a:xfrm>
            <a:off x="12617" y="1752611"/>
            <a:ext cx="8823040" cy="769441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40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</a:t>
            </a:r>
            <a:r>
              <a:rPr lang="th-TH" sz="44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ข้อมูลการรายงานสถานศึกษาที่ประสบภัยพิบัติน้ำท่วม</a:t>
            </a:r>
            <a:endParaRPr lang="en-US" sz="4000" dirty="0">
              <a:effectLst>
                <a:glow rad="101600">
                  <a:schemeClr val="tx1">
                    <a:alpha val="60000"/>
                  </a:schemeClr>
                </a:glo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473596DF-53B0-46F4-AAE8-798D979781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792" t="53798" r="18039" b="10853"/>
          <a:stretch/>
        </p:blipFill>
        <p:spPr>
          <a:xfrm>
            <a:off x="1784496" y="3731588"/>
            <a:ext cx="8623006" cy="2947594"/>
          </a:xfrm>
          <a:prstGeom prst="rect">
            <a:avLst/>
          </a:prstGeom>
        </p:spPr>
      </p:pic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F6B62DCB-5672-4B83-8FE3-745C8D46F890}"/>
              </a:ext>
            </a:extLst>
          </p:cNvPr>
          <p:cNvSpPr/>
          <p:nvPr/>
        </p:nvSpPr>
        <p:spPr>
          <a:xfrm>
            <a:off x="-370367" y="2412104"/>
            <a:ext cx="121919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th-TH" b="1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รายงานการประชุมคณะกรรมการอำนวยการศูนย์อำนวยการช่วยเหลือสถานศึกษาประสบภัยพิบัติ </a:t>
            </a:r>
          </a:p>
          <a:p>
            <a:pPr algn="r">
              <a:spcAft>
                <a:spcPts val="0"/>
              </a:spcAft>
            </a:pPr>
            <a:r>
              <a:rPr lang="th-TH" b="1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กระทรวงศึกษาธิการ จังหวัดชัยนาท ครั้งที่ 1/2565 เมื่อวันจันทร์ที่  31  ตุลาคม  2565  เวลา 13.30 น. </a:t>
            </a:r>
          </a:p>
          <a:p>
            <a:pPr algn="r">
              <a:spcAft>
                <a:spcPts val="0"/>
              </a:spcAft>
            </a:pPr>
            <a:r>
              <a:rPr lang="th-TH" b="1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ณ ห้องประชุมสำนักงานศึกษาธิการจังหวัดชัยนาท (ชั้น 2</a:t>
            </a:r>
            <a:r>
              <a:rPr lang="th-TH" sz="1800" b="1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155322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0" y="1"/>
            <a:ext cx="12191999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กล่องข้อความ 10"/>
          <p:cNvSpPr txBox="1"/>
          <p:nvPr/>
        </p:nvSpPr>
        <p:spPr>
          <a:xfrm>
            <a:off x="-1510272" y="172423"/>
            <a:ext cx="113798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           </a:t>
            </a:r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15" name="รูปภาพ 14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" y="67453"/>
            <a:ext cx="1558262" cy="15641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FF25CC2C-D64F-4A0D-8BE2-60F7A7037C91}"/>
              </a:ext>
            </a:extLst>
          </p:cNvPr>
          <p:cNvSpPr/>
          <p:nvPr/>
        </p:nvSpPr>
        <p:spPr>
          <a:xfrm>
            <a:off x="254516" y="3169336"/>
            <a:ext cx="11682966" cy="1957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thaiDist">
              <a:lnSpc>
                <a:spcPct val="102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th-TH" sz="4000" b="1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สังกัดสำนักงานเขตพื้นที่การศึกษาประถมศึกษาชัยนาท           </a:t>
            </a:r>
            <a:r>
              <a:rPr lang="th-TH" sz="4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จำนวน 13 แห่ง</a:t>
            </a:r>
          </a:p>
          <a:p>
            <a:pPr lvl="0" algn="thaiDist">
              <a:lnSpc>
                <a:spcPct val="102000"/>
              </a:lnSpc>
              <a:spcAft>
                <a:spcPts val="0"/>
              </a:spcAft>
            </a:pPr>
            <a:r>
              <a:rPr lang="th-TH" sz="4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   ได้รับการรายงานเพิ่มเติม จำนวน 1 แห่ง           </a:t>
            </a:r>
          </a:p>
          <a:p>
            <a:pPr lvl="0" algn="thaiDist">
              <a:lnSpc>
                <a:spcPct val="102000"/>
              </a:lnSpc>
              <a:spcAft>
                <a:spcPts val="0"/>
              </a:spcAft>
            </a:pPr>
            <a:r>
              <a:rPr lang="th-TH" sz="4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          รวมทั้งสิ้นเป็นจำนวน 14 แห่ง</a:t>
            </a:r>
            <a:endParaRPr lang="en-US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5A51A549-3768-462C-8F7B-A97B6EC07B2B}"/>
              </a:ext>
            </a:extLst>
          </p:cNvPr>
          <p:cNvSpPr txBox="1"/>
          <p:nvPr/>
        </p:nvSpPr>
        <p:spPr>
          <a:xfrm>
            <a:off x="0" y="1686780"/>
            <a:ext cx="8823040" cy="769441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40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</a:t>
            </a:r>
            <a:r>
              <a:rPr lang="th-TH" sz="44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ข้อมูลการรายงานสถานศึกษาที่ประสบภัยพิบัติน้ำท่วม</a:t>
            </a:r>
            <a:endParaRPr lang="en-US" sz="4000" dirty="0">
              <a:effectLst>
                <a:glow rad="101600">
                  <a:schemeClr val="tx1">
                    <a:alpha val="60000"/>
                  </a:schemeClr>
                </a:glo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A1D61D1C-43F1-47C2-B146-2F0A46E92696}"/>
              </a:ext>
            </a:extLst>
          </p:cNvPr>
          <p:cNvSpPr txBox="1"/>
          <p:nvPr/>
        </p:nvSpPr>
        <p:spPr>
          <a:xfrm>
            <a:off x="468942" y="2505670"/>
            <a:ext cx="90270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หน่วยงานทางการศึกษาที่ได้รับผลกระทบ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EAA32575-43EC-4036-9BE2-CCCEA30B16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8391" t="36776" r="72754" b="42480"/>
          <a:stretch/>
        </p:blipFill>
        <p:spPr>
          <a:xfrm rot="181811">
            <a:off x="6906979" y="4043969"/>
            <a:ext cx="2065372" cy="2558750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6349EC52-06DF-417C-A1EC-92135864DC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9516" t="56841" r="72754" b="15658"/>
          <a:stretch/>
        </p:blipFill>
        <p:spPr>
          <a:xfrm rot="197138">
            <a:off x="9118357" y="3890043"/>
            <a:ext cx="1946415" cy="284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264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0" y="1"/>
            <a:ext cx="12191999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กล่องข้อความ 10"/>
          <p:cNvSpPr txBox="1"/>
          <p:nvPr/>
        </p:nvSpPr>
        <p:spPr>
          <a:xfrm>
            <a:off x="-1510272" y="172423"/>
            <a:ext cx="113798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           </a:t>
            </a:r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15" name="รูปภาพ 14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" y="67453"/>
            <a:ext cx="1558262" cy="15641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FF25CC2C-D64F-4A0D-8BE2-60F7A7037C91}"/>
              </a:ext>
            </a:extLst>
          </p:cNvPr>
          <p:cNvSpPr/>
          <p:nvPr/>
        </p:nvSpPr>
        <p:spPr>
          <a:xfrm>
            <a:off x="254516" y="4051438"/>
            <a:ext cx="11682966" cy="2272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thaiDist">
              <a:lnSpc>
                <a:spcPct val="102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th-TH" sz="4000" b="1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สังกัดสำนักงานเขตพื้นที่การศึกษามัธยมศึกษาอุทัยธานี ชัยนาท </a:t>
            </a:r>
            <a:r>
              <a:rPr lang="th-TH" sz="4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จำนวน   1 แห่ง</a:t>
            </a:r>
          </a:p>
          <a:p>
            <a:pPr lvl="0" algn="thaiDist">
              <a:lnSpc>
                <a:spcPct val="102000"/>
              </a:lnSpc>
              <a:spcAft>
                <a:spcPts val="0"/>
              </a:spcAft>
            </a:pPr>
            <a:r>
              <a:rPr lang="th-TH" sz="4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    </a:t>
            </a:r>
            <a:r>
              <a:rPr lang="th-TH" sz="6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ได้แก่ โรงเรียนสรรพยาวิทยา</a:t>
            </a:r>
            <a:endParaRPr lang="en-US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342900" lvl="0" indent="-342900" algn="thaiDist">
              <a:lnSpc>
                <a:spcPct val="102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endParaRPr lang="th-TH" sz="4000" b="1" dirty="0">
              <a:latin typeface="Calibri" panose="020F0502020204030204" pitchFamily="34" charset="0"/>
              <a:ea typeface="Calibri" panose="020F0502020204030204" pitchFamily="34" charset="0"/>
              <a:cs typeface="TH SarabunIT๙" panose="020B0500040200020003" pitchFamily="34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5A51A549-3768-462C-8F7B-A97B6EC07B2B}"/>
              </a:ext>
            </a:extLst>
          </p:cNvPr>
          <p:cNvSpPr txBox="1"/>
          <p:nvPr/>
        </p:nvSpPr>
        <p:spPr>
          <a:xfrm>
            <a:off x="12617" y="1752611"/>
            <a:ext cx="8823040" cy="769441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40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</a:t>
            </a:r>
            <a:r>
              <a:rPr lang="th-TH" sz="44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ข้อมูลการรายงานสถานศึกษาที่ประสบภัยพิบัติน้ำท่วม</a:t>
            </a:r>
            <a:endParaRPr lang="en-US" sz="4000" dirty="0">
              <a:effectLst>
                <a:glow rad="101600">
                  <a:schemeClr val="tx1">
                    <a:alpha val="60000"/>
                  </a:schemeClr>
                </a:glo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A1D61D1C-43F1-47C2-B146-2F0A46E92696}"/>
              </a:ext>
            </a:extLst>
          </p:cNvPr>
          <p:cNvSpPr txBox="1"/>
          <p:nvPr/>
        </p:nvSpPr>
        <p:spPr>
          <a:xfrm>
            <a:off x="2159518" y="2967335"/>
            <a:ext cx="90270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หน่วยงานทางการศึกษาที่ได้รับผลกระทบ</a:t>
            </a:r>
          </a:p>
        </p:txBody>
      </p:sp>
    </p:spTree>
    <p:extLst>
      <p:ext uri="{BB962C8B-B14F-4D97-AF65-F5344CB8AC3E}">
        <p14:creationId xmlns:p14="http://schemas.microsoft.com/office/powerpoint/2010/main" val="37807531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0" y="1"/>
            <a:ext cx="12191999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กล่องข้อความ 10"/>
          <p:cNvSpPr txBox="1"/>
          <p:nvPr/>
        </p:nvSpPr>
        <p:spPr>
          <a:xfrm>
            <a:off x="-1510272" y="172423"/>
            <a:ext cx="113798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           </a:t>
            </a:r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15" name="รูปภาพ 14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" y="67453"/>
            <a:ext cx="1558262" cy="15641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FF25CC2C-D64F-4A0D-8BE2-60F7A7037C91}"/>
              </a:ext>
            </a:extLst>
          </p:cNvPr>
          <p:cNvSpPr/>
          <p:nvPr/>
        </p:nvSpPr>
        <p:spPr>
          <a:xfrm>
            <a:off x="191644" y="3978782"/>
            <a:ext cx="11808710" cy="2332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thaiDist">
              <a:lnSpc>
                <a:spcPct val="102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th-TH" sz="4800" b="1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สังกัดสำนักงาน กศน. ชัยนาท            </a:t>
            </a:r>
            <a:r>
              <a:rPr lang="th-TH" sz="4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จำนวน   4 แห่ง</a:t>
            </a:r>
          </a:p>
          <a:p>
            <a:pPr lvl="0" algn="thaiDist">
              <a:lnSpc>
                <a:spcPct val="102000"/>
              </a:lnSpc>
              <a:spcAft>
                <a:spcPts val="0"/>
              </a:spcAft>
            </a:pPr>
            <a:r>
              <a:rPr lang="th-TH" sz="4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    </a:t>
            </a:r>
            <a:r>
              <a:rPr lang="th-TH" sz="4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ได้แก่ </a:t>
            </a:r>
            <a:r>
              <a:rPr lang="th-TH" sz="4800" b="1" dirty="0">
                <a:solidFill>
                  <a:srgbClr val="00206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กศน.ตำบลธรรมามูล, กศน.ตำบลตลุก, กศน.ตำบลหาดอาษา                            </a:t>
            </a:r>
          </a:p>
          <a:p>
            <a:pPr lvl="0" algn="thaiDist">
              <a:lnSpc>
                <a:spcPct val="102000"/>
              </a:lnSpc>
              <a:spcAft>
                <a:spcPts val="0"/>
              </a:spcAft>
            </a:pPr>
            <a:r>
              <a:rPr lang="th-TH" sz="4800" b="1" dirty="0">
                <a:solidFill>
                  <a:srgbClr val="00206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   และ กศน. ตำบลโพนางดำออก </a:t>
            </a:r>
            <a:endParaRPr lang="en-US" sz="3600" b="1" dirty="0">
              <a:solidFill>
                <a:srgbClr val="002060"/>
              </a:solidFill>
              <a:latin typeface="TH SarabunIT๙" panose="020B0500040200020003" pitchFamily="34" charset="-34"/>
              <a:ea typeface="Calibri" panose="020F0502020204030204" pitchFamily="34" charset="0"/>
              <a:cs typeface="TH SarabunIT๙" panose="020B0500040200020003" pitchFamily="34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5A51A549-3768-462C-8F7B-A97B6EC07B2B}"/>
              </a:ext>
            </a:extLst>
          </p:cNvPr>
          <p:cNvSpPr txBox="1"/>
          <p:nvPr/>
        </p:nvSpPr>
        <p:spPr>
          <a:xfrm>
            <a:off x="12617" y="1752611"/>
            <a:ext cx="8823040" cy="769441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40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</a:t>
            </a:r>
            <a:r>
              <a:rPr lang="th-TH" sz="44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ข้อมูลการรายงานสถานศึกษาที่ประสบภัยพิบัติน้ำท่วม</a:t>
            </a:r>
            <a:endParaRPr lang="en-US" sz="4000" dirty="0">
              <a:effectLst>
                <a:glow rad="101600">
                  <a:schemeClr val="tx1">
                    <a:alpha val="60000"/>
                  </a:schemeClr>
                </a:glo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A1D61D1C-43F1-47C2-B146-2F0A46E92696}"/>
              </a:ext>
            </a:extLst>
          </p:cNvPr>
          <p:cNvSpPr txBox="1"/>
          <p:nvPr/>
        </p:nvSpPr>
        <p:spPr>
          <a:xfrm>
            <a:off x="2125595" y="2983370"/>
            <a:ext cx="90270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หน่วยงานทางการศึกษาที่ได้รับผลกระทบ</a:t>
            </a:r>
          </a:p>
        </p:txBody>
      </p:sp>
    </p:spTree>
    <p:extLst>
      <p:ext uri="{BB962C8B-B14F-4D97-AF65-F5344CB8AC3E}">
        <p14:creationId xmlns:p14="http://schemas.microsoft.com/office/powerpoint/2010/main" val="16891636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0" y="1"/>
            <a:ext cx="12191999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กล่องข้อความ 10"/>
          <p:cNvSpPr txBox="1"/>
          <p:nvPr/>
        </p:nvSpPr>
        <p:spPr>
          <a:xfrm>
            <a:off x="-1510272" y="172423"/>
            <a:ext cx="113798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           </a:t>
            </a:r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15" name="รูปภาพ 14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" y="67453"/>
            <a:ext cx="1558262" cy="15641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FF25CC2C-D64F-4A0D-8BE2-60F7A7037C91}"/>
              </a:ext>
            </a:extLst>
          </p:cNvPr>
          <p:cNvSpPr/>
          <p:nvPr/>
        </p:nvSpPr>
        <p:spPr>
          <a:xfrm>
            <a:off x="509034" y="4115233"/>
            <a:ext cx="11682966" cy="1896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thaiDist">
              <a:lnSpc>
                <a:spcPct val="10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th-TH" sz="4800" b="1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สังกัดโรงเรียนเอกชนในระบบ     </a:t>
            </a:r>
            <a:r>
              <a:rPr lang="th-TH" sz="4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จำนวน   1 แห่ง</a:t>
            </a:r>
          </a:p>
          <a:p>
            <a:pPr lvl="0" algn="thaiDist">
              <a:lnSpc>
                <a:spcPct val="105000"/>
              </a:lnSpc>
              <a:spcAft>
                <a:spcPts val="0"/>
              </a:spcAft>
            </a:pPr>
            <a:r>
              <a:rPr lang="th-TH" sz="6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   ได้แก่ โรงเรียนอนุบาลณัฐชา </a:t>
            </a:r>
            <a:endParaRPr lang="en-US" sz="4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5A51A549-3768-462C-8F7B-A97B6EC07B2B}"/>
              </a:ext>
            </a:extLst>
          </p:cNvPr>
          <p:cNvSpPr txBox="1"/>
          <p:nvPr/>
        </p:nvSpPr>
        <p:spPr>
          <a:xfrm>
            <a:off x="12617" y="1752611"/>
            <a:ext cx="8823040" cy="769441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40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</a:t>
            </a:r>
            <a:r>
              <a:rPr lang="th-TH" sz="44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ข้อมูลการรายงานสถานศึกษาที่ประสบภัยพิบัติน้ำท่วม</a:t>
            </a:r>
            <a:endParaRPr lang="en-US" sz="4000" dirty="0">
              <a:effectLst>
                <a:glow rad="101600">
                  <a:schemeClr val="tx1">
                    <a:alpha val="60000"/>
                  </a:schemeClr>
                </a:glo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A1D61D1C-43F1-47C2-B146-2F0A46E92696}"/>
              </a:ext>
            </a:extLst>
          </p:cNvPr>
          <p:cNvSpPr txBox="1"/>
          <p:nvPr/>
        </p:nvSpPr>
        <p:spPr>
          <a:xfrm>
            <a:off x="1723583" y="2967335"/>
            <a:ext cx="90270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หน่วยงานทางการศึกษาที่ได้รับผลกระทบ</a:t>
            </a:r>
          </a:p>
        </p:txBody>
      </p:sp>
    </p:spTree>
    <p:extLst>
      <p:ext uri="{BB962C8B-B14F-4D97-AF65-F5344CB8AC3E}">
        <p14:creationId xmlns:p14="http://schemas.microsoft.com/office/powerpoint/2010/main" val="5324299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0" y="1"/>
            <a:ext cx="12191999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กล่องข้อความ 10"/>
          <p:cNvSpPr txBox="1"/>
          <p:nvPr/>
        </p:nvSpPr>
        <p:spPr>
          <a:xfrm>
            <a:off x="-1510272" y="172423"/>
            <a:ext cx="113798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            </a:t>
            </a:r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15" name="รูปภาพ 14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" y="67453"/>
            <a:ext cx="1558262" cy="156415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39AC95C6-ACCA-48CE-BA21-30BB5D0A26E3}"/>
              </a:ext>
            </a:extLst>
          </p:cNvPr>
          <p:cNvSpPr txBox="1"/>
          <p:nvPr/>
        </p:nvSpPr>
        <p:spPr>
          <a:xfrm>
            <a:off x="12617" y="1752611"/>
            <a:ext cx="8823040" cy="769441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40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  </a:t>
            </a:r>
            <a:r>
              <a:rPr lang="th-TH" sz="44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ข้อมูลการรายงานสถานศึกษาที่ประสบภัยพิบัติน้ำท่วม</a:t>
            </a:r>
            <a:endParaRPr lang="en-US" sz="4000" dirty="0">
              <a:effectLst>
                <a:glow rad="101600">
                  <a:schemeClr val="tx1">
                    <a:alpha val="60000"/>
                  </a:schemeClr>
                </a:glo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07B0D312-7E78-41F4-9FED-8F68B88D3C71}"/>
              </a:ext>
            </a:extLst>
          </p:cNvPr>
          <p:cNvSpPr/>
          <p:nvPr/>
        </p:nvSpPr>
        <p:spPr>
          <a:xfrm>
            <a:off x="7856085" y="4401168"/>
            <a:ext cx="4027063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5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สถานศึกษา/โรงเรียน</a:t>
            </a:r>
          </a:p>
          <a:p>
            <a:pPr algn="ctr"/>
            <a:r>
              <a:rPr lang="th-TH" sz="5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ในความรับผิดชอบ</a:t>
            </a:r>
          </a:p>
          <a:p>
            <a:pPr algn="ctr"/>
            <a:r>
              <a:rPr lang="th-TH" sz="5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ที่ได้รับผลกระทบ</a:t>
            </a:r>
            <a:endParaRPr lang="th-TH" sz="44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8" name="Picture 10" descr="opec.go.th">
            <a:extLst>
              <a:ext uri="{FF2B5EF4-FFF2-40B4-BE49-F238E27FC236}">
                <a16:creationId xmlns:a16="http://schemas.microsoft.com/office/drawing/2014/main" id="{A938D307-58E0-4658-995F-E99761099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242" y="3894731"/>
            <a:ext cx="1306820" cy="1306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สำนักงาน กศน.ชลบุรี รับสมัครนักวิชาการ และครู กศน.ตำบล 11 อัตรา - หางาน  สมัครงาน ตำแหน่งงานว่าง งานรัฐวิสาหกิจ">
            <a:extLst>
              <a:ext uri="{FF2B5EF4-FFF2-40B4-BE49-F238E27FC236}">
                <a16:creationId xmlns:a16="http://schemas.microsoft.com/office/drawing/2014/main" id="{D448DDBD-AF40-469A-B8CD-1592FC577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2" y="3894731"/>
            <a:ext cx="1674402" cy="131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โลโก้ สพฐ - อีสานร้อยแปด">
            <a:extLst>
              <a:ext uri="{FF2B5EF4-FFF2-40B4-BE49-F238E27FC236}">
                <a16:creationId xmlns:a16="http://schemas.microsoft.com/office/drawing/2014/main" id="{AAE2EBB7-CB5E-47C7-9050-105154AC0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6" y="3625271"/>
            <a:ext cx="1830500" cy="166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DA0C01CC-1489-4BA9-A8ED-38812E269D6A}"/>
              </a:ext>
            </a:extLst>
          </p:cNvPr>
          <p:cNvSpPr txBox="1"/>
          <p:nvPr/>
        </p:nvSpPr>
        <p:spPr>
          <a:xfrm>
            <a:off x="-438726" y="5286577"/>
            <a:ext cx="58798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ต้นสังกัด</a:t>
            </a:r>
          </a:p>
        </p:txBody>
      </p:sp>
      <p:sp>
        <p:nvSpPr>
          <p:cNvPr id="4" name="ลูกศร: ขวา 3">
            <a:extLst>
              <a:ext uri="{FF2B5EF4-FFF2-40B4-BE49-F238E27FC236}">
                <a16:creationId xmlns:a16="http://schemas.microsoft.com/office/drawing/2014/main" id="{55771C94-46D6-47FA-8D01-13A80DA2F9F6}"/>
              </a:ext>
            </a:extLst>
          </p:cNvPr>
          <p:cNvSpPr/>
          <p:nvPr/>
        </p:nvSpPr>
        <p:spPr>
          <a:xfrm>
            <a:off x="4626774" y="3292917"/>
            <a:ext cx="3229311" cy="2713439"/>
          </a:xfrm>
          <a:prstGeom prst="rightArrow">
            <a:avLst/>
          </a:prstGeom>
          <a:solidFill>
            <a:srgbClr val="FF00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ได้เนินการช่วยเหลือ</a:t>
            </a:r>
          </a:p>
          <a:p>
            <a:pPr algn="ctr"/>
            <a:r>
              <a:rPr lang="th-TH" sz="3200" b="1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 ในเบื้องต้น</a:t>
            </a:r>
            <a:endParaRPr lang="th-TH" b="1" dirty="0">
              <a:effectLst>
                <a:glow rad="101600">
                  <a:schemeClr val="tx1">
                    <a:alpha val="60000"/>
                  </a:schemeClr>
                </a:glo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B523B15C-5B6D-474B-98E6-7CEF7A0E13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481" y="1015031"/>
            <a:ext cx="4271546" cy="427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88169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0" y="1"/>
            <a:ext cx="12191999" cy="16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กล่องข้อความ 6"/>
          <p:cNvSpPr txBox="1"/>
          <p:nvPr/>
        </p:nvSpPr>
        <p:spPr>
          <a:xfrm>
            <a:off x="-454254" y="125081"/>
            <a:ext cx="1137988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สำนักงานศึกษาธิการจังหวัดชัยนาท</a:t>
            </a:r>
            <a:endParaRPr lang="th-TH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  <a:p>
            <a:pPr algn="ctr"/>
            <a:endParaRPr lang="th-TH" sz="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Cologne" panose="00000400000000000000" pitchFamily="2" charset="-34"/>
              <a:cs typeface="DSN Cologne" panose="00000400000000000000" pitchFamily="2" charset="-34"/>
            </a:endParaRPr>
          </a:p>
        </p:txBody>
      </p:sp>
      <p:pic>
        <p:nvPicPr>
          <p:cNvPr id="8" name="รูปภาพ 7" descr="C:\Users\User\Desktop\logo-chainatล่าสุด1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" y="67453"/>
            <a:ext cx="1558262" cy="1564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372C764D-750A-4F2F-9D37-8ABDA5CCAC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1" r="50000"/>
          <a:stretch/>
        </p:blipFill>
        <p:spPr>
          <a:xfrm>
            <a:off x="9781010" y="2561158"/>
            <a:ext cx="1448764" cy="3709182"/>
          </a:xfrm>
          <a:prstGeom prst="rect">
            <a:avLst/>
          </a:prstGeom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48DB01D3-F787-429E-A9DB-5D36F9484B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9" r="9706"/>
          <a:stretch/>
        </p:blipFill>
        <p:spPr>
          <a:xfrm>
            <a:off x="962224" y="2561158"/>
            <a:ext cx="1555463" cy="3709182"/>
          </a:xfrm>
          <a:prstGeom prst="rect">
            <a:avLst/>
          </a:prstGeom>
        </p:spPr>
      </p:pic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1A7A5FD7-2502-4136-A589-0B7AD249B8E8}"/>
              </a:ext>
            </a:extLst>
          </p:cNvPr>
          <p:cNvSpPr txBox="1"/>
          <p:nvPr/>
        </p:nvSpPr>
        <p:spPr>
          <a:xfrm>
            <a:off x="1948926" y="1479298"/>
            <a:ext cx="8294146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3800" b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จบการนำเสนอ</a:t>
            </a:r>
          </a:p>
          <a:p>
            <a:pPr algn="ctr"/>
            <a:r>
              <a:rPr lang="th-TH" sz="11500" b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ขอขอบพระคุณ</a:t>
            </a:r>
          </a:p>
        </p:txBody>
      </p:sp>
      <p:pic>
        <p:nvPicPr>
          <p:cNvPr id="14338" name="Picture 2" descr="เส้นคั่น ทอง">
            <a:extLst>
              <a:ext uri="{FF2B5EF4-FFF2-40B4-BE49-F238E27FC236}">
                <a16:creationId xmlns:a16="http://schemas.microsoft.com/office/drawing/2014/main" id="{8F856363-D0C9-426A-9C0A-DBC256E5F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220" y="5301595"/>
            <a:ext cx="7341125" cy="113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203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F2664384-8C8A-449A-9460-854853A9E89D}"/>
              </a:ext>
            </a:extLst>
          </p:cNvPr>
          <p:cNvSpPr/>
          <p:nvPr/>
        </p:nvSpPr>
        <p:spPr>
          <a:xfrm>
            <a:off x="6920" y="2059740"/>
            <a:ext cx="12191995" cy="4798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150229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8501587" y="2258758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49641" y="3332939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B277A9C4-A60C-4A6A-BB67-337A3D69C5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467" y="584507"/>
            <a:ext cx="4091666" cy="5452405"/>
          </a:xfrm>
          <a:prstGeom prst="rect">
            <a:avLst/>
          </a:prstGeom>
        </p:spPr>
      </p:pic>
      <p:pic>
        <p:nvPicPr>
          <p:cNvPr id="40" name="รูปภาพ 39">
            <a:extLst>
              <a:ext uri="{FF2B5EF4-FFF2-40B4-BE49-F238E27FC236}">
                <a16:creationId xmlns:a16="http://schemas.microsoft.com/office/drawing/2014/main" id="{CC38AA24-A865-4B1E-8703-99548D26EFF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640" y="4760919"/>
            <a:ext cx="5614966" cy="2015262"/>
          </a:xfrm>
          <a:prstGeom prst="rect">
            <a:avLst/>
          </a:prstGeom>
        </p:spPr>
      </p:pic>
      <p:sp>
        <p:nvSpPr>
          <p:cNvPr id="41" name="สี่เหลี่ยมผืนผ้า 40">
            <a:extLst>
              <a:ext uri="{FF2B5EF4-FFF2-40B4-BE49-F238E27FC236}">
                <a16:creationId xmlns:a16="http://schemas.microsoft.com/office/drawing/2014/main" id="{5B7C4922-E5D1-4C01-8F9E-652D76621EEC}"/>
              </a:ext>
            </a:extLst>
          </p:cNvPr>
          <p:cNvSpPr/>
          <p:nvPr/>
        </p:nvSpPr>
        <p:spPr>
          <a:xfrm>
            <a:off x="3463859" y="5133000"/>
            <a:ext cx="423927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นายผจญ  มุกดา</a:t>
            </a:r>
          </a:p>
          <a:p>
            <a:pPr algn="ctr"/>
            <a:r>
              <a:rPr lang="th-TH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ผอ.กลุ่มตรวจราชการฯ สนง.ศธ.ภาค 1</a:t>
            </a:r>
          </a:p>
        </p:txBody>
      </p:sp>
    </p:spTree>
    <p:extLst>
      <p:ext uri="{BB962C8B-B14F-4D97-AF65-F5344CB8AC3E}">
        <p14:creationId xmlns:p14="http://schemas.microsoft.com/office/powerpoint/2010/main" val="1309646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F2664384-8C8A-449A-9460-854853A9E89D}"/>
              </a:ext>
            </a:extLst>
          </p:cNvPr>
          <p:cNvSpPr/>
          <p:nvPr/>
        </p:nvSpPr>
        <p:spPr>
          <a:xfrm>
            <a:off x="6920" y="2059740"/>
            <a:ext cx="12191995" cy="4798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150229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8501587" y="2258758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49641" y="3332939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B72B9DB5-C898-427E-B109-BA1E6D20E33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01"/>
          <a:stretch/>
        </p:blipFill>
        <p:spPr>
          <a:xfrm>
            <a:off x="4060169" y="959025"/>
            <a:ext cx="4386044" cy="4993043"/>
          </a:xfrm>
          <a:prstGeom prst="rect">
            <a:avLst/>
          </a:prstGeom>
        </p:spPr>
      </p:pic>
      <p:pic>
        <p:nvPicPr>
          <p:cNvPr id="34" name="รูปภาพ 33">
            <a:extLst>
              <a:ext uri="{FF2B5EF4-FFF2-40B4-BE49-F238E27FC236}">
                <a16:creationId xmlns:a16="http://schemas.microsoft.com/office/drawing/2014/main" id="{E9A0B451-BFB5-4B5A-96CE-F4A6ECE485D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090" y="4933466"/>
            <a:ext cx="5088429" cy="1757800"/>
          </a:xfrm>
          <a:prstGeom prst="rect">
            <a:avLst/>
          </a:prstGeom>
        </p:spPr>
      </p:pic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A0A23ABE-553D-4C75-BB50-83FD10E423ED}"/>
              </a:ext>
            </a:extLst>
          </p:cNvPr>
          <p:cNvSpPr/>
          <p:nvPr/>
        </p:nvSpPr>
        <p:spPr>
          <a:xfrm>
            <a:off x="3337641" y="5188580"/>
            <a:ext cx="504584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นายประยงค์  สารภูมิ</a:t>
            </a:r>
          </a:p>
          <a:p>
            <a:pPr algn="ctr"/>
            <a:r>
              <a:rPr lang="th-TH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ผู้อำนวยการ </a:t>
            </a:r>
            <a:r>
              <a:rPr lang="th-TH" b="1" dirty="0" err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สพ</a:t>
            </a:r>
            <a:r>
              <a:rPr lang="th-TH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ป.ชัยนาท</a:t>
            </a:r>
            <a:endParaRPr lang="th-TH" sz="3200" b="1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45442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F2664384-8C8A-449A-9460-854853A9E89D}"/>
              </a:ext>
            </a:extLst>
          </p:cNvPr>
          <p:cNvSpPr/>
          <p:nvPr/>
        </p:nvSpPr>
        <p:spPr>
          <a:xfrm>
            <a:off x="6920" y="2059740"/>
            <a:ext cx="12191995" cy="4798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0" name="Picture 6" descr="Background Illustration Covid 19 Coronavirus ,blue with Gradiant Background  ,banner Stock Illustration - Illustration of corona, infection: 2182210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71" b="53857"/>
          <a:stretch/>
        </p:blipFill>
        <p:spPr bwMode="auto">
          <a:xfrm>
            <a:off x="-1" y="-16805"/>
            <a:ext cx="12191999" cy="20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กล่องข้อความ 30"/>
          <p:cNvSpPr txBox="1"/>
          <p:nvPr/>
        </p:nvSpPr>
        <p:spPr>
          <a:xfrm>
            <a:off x="17179" y="150229"/>
            <a:ext cx="11379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8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Cologne" panose="00000400000000000000" pitchFamily="2" charset="-34"/>
                <a:cs typeface="DSN Cologne" panose="00000400000000000000" pitchFamily="2" charset="-34"/>
              </a:rPr>
              <a:t>      </a:t>
            </a:r>
            <a:r>
              <a:rPr lang="th-TH" sz="80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DSN ArKorn" panose="00000400000000000000" pitchFamily="2" charset="-34"/>
                <a:cs typeface="DSN ArKorn" panose="00000400000000000000" pitchFamily="2" charset="-34"/>
              </a:rPr>
              <a:t>สำนักงานศึกษาธิการจังหวัดชัยนาท</a:t>
            </a:r>
            <a:endParaRPr lang="th-TH" sz="2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DSN ArKorn" panose="00000400000000000000" pitchFamily="2" charset="-34"/>
              <a:cs typeface="DSN ArKorn" panose="00000400000000000000" pitchFamily="2" charset="-34"/>
            </a:endParaRPr>
          </a:p>
        </p:txBody>
      </p:sp>
      <p:pic>
        <p:nvPicPr>
          <p:cNvPr id="32" name="รูปภาพ 31" descr="C:\Users\User\Desktop\logo-chainatล่าสุด11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" y="55422"/>
            <a:ext cx="1852191" cy="188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2174A2C6-C3F3-47F1-B5C7-A25D49F06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0" b="8284"/>
          <a:stretch/>
        </p:blipFill>
        <p:spPr>
          <a:xfrm rot="10800000">
            <a:off x="1288632" y="1186363"/>
            <a:ext cx="9723435" cy="670976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00E29652-5872-4658-9F32-A28FE6EC4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8501587" y="2258758"/>
            <a:ext cx="965499" cy="927099"/>
          </a:xfrm>
          <a:prstGeom prst="rect">
            <a:avLst/>
          </a:prstGeom>
        </p:spPr>
      </p:pic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C441309-4F3E-44B5-AF58-5A692EFD0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10129505" y="893082"/>
            <a:ext cx="1772041" cy="1701563"/>
          </a:xfrm>
          <a:prstGeom prst="rect">
            <a:avLst/>
          </a:prstGeom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DD2F22FE-6625-4A96-861A-A4D96EDBB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344292" y="1990865"/>
            <a:ext cx="588649" cy="622635"/>
          </a:xfrm>
          <a:prstGeom prst="rect">
            <a:avLst/>
          </a:prstGeom>
        </p:spPr>
      </p:pic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46E90DDA-D15F-4C4C-B330-0C2ACDF2E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2322973" y="5534125"/>
            <a:ext cx="526108" cy="556483"/>
          </a:xfrm>
          <a:prstGeom prst="rect">
            <a:avLst/>
          </a:prstGeom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CCC4340A-8D76-4F9D-B714-6AD08630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7649641" y="3332939"/>
            <a:ext cx="771634" cy="816185"/>
          </a:xfrm>
          <a:prstGeom prst="rect">
            <a:avLst/>
          </a:prstGeom>
        </p:spPr>
      </p:pic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67389E0E-063B-4848-B57F-B45AD4E5CB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5229847" y="1704827"/>
            <a:ext cx="611877" cy="531765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A4C98062-C30D-4536-A0A1-AD702A40F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09387" y="5786806"/>
            <a:ext cx="718979" cy="760490"/>
          </a:xfrm>
          <a:prstGeom prst="rect">
            <a:avLst/>
          </a:prstGeom>
        </p:spPr>
      </p:pic>
      <p:pic>
        <p:nvPicPr>
          <p:cNvPr id="60" name="รูปภาพ 59">
            <a:extLst>
              <a:ext uri="{FF2B5EF4-FFF2-40B4-BE49-F238E27FC236}">
                <a16:creationId xmlns:a16="http://schemas.microsoft.com/office/drawing/2014/main" id="{0EAD63E8-8619-4768-A50C-8F3ED5784E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741">
            <a:off x="6104393" y="6003429"/>
            <a:ext cx="584923" cy="618694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36E1979D-40E6-4FE5-8D6A-6C9CEA0EA47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83"/>
          <a:stretch/>
        </p:blipFill>
        <p:spPr>
          <a:xfrm>
            <a:off x="2826245" y="900163"/>
            <a:ext cx="5439753" cy="5300100"/>
          </a:xfrm>
          <a:prstGeom prst="rect">
            <a:avLst/>
          </a:prstGeom>
        </p:spPr>
      </p:pic>
      <p:pic>
        <p:nvPicPr>
          <p:cNvPr id="48" name="รูปภาพ 47">
            <a:extLst>
              <a:ext uri="{FF2B5EF4-FFF2-40B4-BE49-F238E27FC236}">
                <a16:creationId xmlns:a16="http://schemas.microsoft.com/office/drawing/2014/main" id="{1E245941-AC3B-46EF-9C34-FE402D2CCD9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101" y="5083879"/>
            <a:ext cx="5306532" cy="1833144"/>
          </a:xfrm>
          <a:prstGeom prst="rect">
            <a:avLst/>
          </a:prstGeom>
        </p:spPr>
      </p:pic>
      <p:sp>
        <p:nvSpPr>
          <p:cNvPr id="49" name="สี่เหลี่ยมผืนผ้า 48">
            <a:extLst>
              <a:ext uri="{FF2B5EF4-FFF2-40B4-BE49-F238E27FC236}">
                <a16:creationId xmlns:a16="http://schemas.microsoft.com/office/drawing/2014/main" id="{279B94DA-1AFB-4457-B4BF-36EED8D82B71}"/>
              </a:ext>
            </a:extLst>
          </p:cNvPr>
          <p:cNvSpPr/>
          <p:nvPr/>
        </p:nvSpPr>
        <p:spPr>
          <a:xfrm>
            <a:off x="3348500" y="5359754"/>
            <a:ext cx="471724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H SarabunIT๙" panose="020B0500040200020003" pitchFamily="34" charset="-34"/>
              </a:rPr>
              <a:t>นางนัยนา  จันทา</a:t>
            </a:r>
          </a:p>
          <a:p>
            <a:pPr algn="ctr"/>
            <a:r>
              <a:rPr lang="th-TH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รองผู้อำนวยการ.</a:t>
            </a:r>
            <a:r>
              <a:rPr lang="th-TH" b="1" dirty="0" err="1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สพ</a:t>
            </a:r>
            <a:r>
              <a:rPr lang="th-TH" b="1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ม.อุทัยธานี ชัยนาท</a:t>
            </a:r>
          </a:p>
        </p:txBody>
      </p:sp>
    </p:spTree>
    <p:extLst>
      <p:ext uri="{BB962C8B-B14F-4D97-AF65-F5344CB8AC3E}">
        <p14:creationId xmlns:p14="http://schemas.microsoft.com/office/powerpoint/2010/main" val="941064418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3338</TotalTime>
  <Words>2566</Words>
  <Application>Microsoft Office PowerPoint</Application>
  <PresentationFormat>แบบจอกว้าง</PresentationFormat>
  <Paragraphs>348</Paragraphs>
  <Slides>66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66</vt:i4>
      </vt:variant>
    </vt:vector>
  </HeadingPairs>
  <TitlesOfParts>
    <vt:vector size="83" baseType="lpstr">
      <vt:lpstr>Angsana New</vt:lpstr>
      <vt:lpstr>Angsana News</vt:lpstr>
      <vt:lpstr>Arial</vt:lpstr>
      <vt:lpstr>Browallia New</vt:lpstr>
      <vt:lpstr>Calibri</vt:lpstr>
      <vt:lpstr>Calibri Light</vt:lpstr>
      <vt:lpstr>DSN AnuRak</vt:lpstr>
      <vt:lpstr>DSN ArKorn</vt:lpstr>
      <vt:lpstr>DSN Cologne</vt:lpstr>
      <vt:lpstr>DSN NamKang</vt:lpstr>
      <vt:lpstr>PS Pimpdeed II Medium</vt:lpstr>
      <vt:lpstr>TH Kodchasal</vt:lpstr>
      <vt:lpstr>TH Niramit AS</vt:lpstr>
      <vt:lpstr>TH SarabunIT๙</vt:lpstr>
      <vt:lpstr>TH SarabunPSK</vt:lpstr>
      <vt:lpstr>Wingdings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OPS</dc:creator>
  <cp:lastModifiedBy>BBBIQHM</cp:lastModifiedBy>
  <cp:revision>292</cp:revision>
  <cp:lastPrinted>2022-11-14T07:20:37Z</cp:lastPrinted>
  <dcterms:created xsi:type="dcterms:W3CDTF">2021-12-14T08:10:18Z</dcterms:created>
  <dcterms:modified xsi:type="dcterms:W3CDTF">2022-11-16T00:44:34Z</dcterms:modified>
</cp:coreProperties>
</file>